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1794" r:id="rId2"/>
    <p:sldId id="1800" r:id="rId3"/>
    <p:sldId id="1811" r:id="rId4"/>
    <p:sldId id="269" r:id="rId5"/>
    <p:sldId id="1806" r:id="rId6"/>
    <p:sldId id="1809" r:id="rId7"/>
    <p:sldId id="1814" r:id="rId8"/>
    <p:sldId id="1815" r:id="rId9"/>
    <p:sldId id="1856" r:id="rId10"/>
    <p:sldId id="1810" r:id="rId11"/>
    <p:sldId id="1855" r:id="rId12"/>
    <p:sldId id="1821" r:id="rId13"/>
    <p:sldId id="1848" r:id="rId14"/>
    <p:sldId id="1849" r:id="rId15"/>
    <p:sldId id="1850" r:id="rId16"/>
    <p:sldId id="1853" r:id="rId17"/>
    <p:sldId id="1854" r:id="rId18"/>
    <p:sldId id="1818" r:id="rId19"/>
    <p:sldId id="1819" r:id="rId20"/>
    <p:sldId id="1820" r:id="rId21"/>
    <p:sldId id="1812"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设计说明" id="{AD47A8F3-D23A-4AD9-AED8-D8A7222EF2C2}">
          <p14:sldIdLst/>
        </p14:section>
        <p14:section name="封面" id="{C684DC81-D2C3-44A6-8941-05B53D2E0557}">
          <p14:sldIdLst>
            <p14:sldId id="1794"/>
          </p14:sldIdLst>
        </p14:section>
        <p14:section name="内容页" id="{EB11151C-0E14-47B0-8218-1431BF894351}">
          <p14:sldIdLst>
            <p14:sldId id="1800"/>
            <p14:sldId id="1811"/>
            <p14:sldId id="269"/>
            <p14:sldId id="1806"/>
            <p14:sldId id="1809"/>
            <p14:sldId id="1814"/>
            <p14:sldId id="1815"/>
            <p14:sldId id="1856"/>
            <p14:sldId id="1810"/>
            <p14:sldId id="1855"/>
            <p14:sldId id="1821"/>
            <p14:sldId id="1848"/>
            <p14:sldId id="1849"/>
            <p14:sldId id="1850"/>
            <p14:sldId id="1853"/>
            <p14:sldId id="1854"/>
            <p14:sldId id="1818"/>
            <p14:sldId id="1819"/>
            <p14:sldId id="1820"/>
            <p14:sldId id="1812"/>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B8E"/>
    <a:srgbClr val="A62038"/>
    <a:srgbClr val="E0CFBD"/>
    <a:srgbClr val="E8E8E8"/>
    <a:srgbClr val="F2F2F2"/>
    <a:srgbClr val="DBDBDB"/>
    <a:srgbClr val="404040"/>
    <a:srgbClr val="FEE848"/>
    <a:srgbClr val="E85106"/>
    <a:srgbClr val="9F0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7" autoAdjust="0"/>
    <p:restoredTop sz="94304" autoAdjust="0"/>
  </p:normalViewPr>
  <p:slideViewPr>
    <p:cSldViewPr snapToGrid="0" showGuides="1">
      <p:cViewPr varScale="1">
        <p:scale>
          <a:sx n="116" d="100"/>
          <a:sy n="116" d="100"/>
        </p:scale>
        <p:origin x="400" y="192"/>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2022/12/31</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大家好我们是第六组，我们做的是神经网络的量化实现。我主要负责</a:t>
            </a:r>
            <a:r>
              <a:rPr kumimoji="1" lang="en-US" altLang="zh-CN" dirty="0"/>
              <a:t>ACIQ</a:t>
            </a:r>
            <a:r>
              <a:rPr kumimoji="1" lang="zh-CN" altLang="en-US" dirty="0"/>
              <a:t>以及辅助了</a:t>
            </a:r>
            <a:r>
              <a:rPr kumimoji="1" lang="en-US" altLang="zh-CN" dirty="0" err="1"/>
              <a:t>adaround</a:t>
            </a:r>
            <a:r>
              <a:rPr kumimoji="1" lang="zh-CN" altLang="en-US" dirty="0"/>
              <a:t>的训练代码，杨冠柔主要负责</a:t>
            </a:r>
            <a:r>
              <a:rPr kumimoji="1" lang="en-US" altLang="zh-CN" dirty="0" err="1"/>
              <a:t>adaround</a:t>
            </a:r>
            <a:r>
              <a:rPr kumimoji="1" lang="zh-CN" altLang="en-US" dirty="0"/>
              <a:t>。</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230537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我们在代码中也用到了白皮书和</a:t>
            </a:r>
            <a:r>
              <a:rPr kumimoji="1" lang="en-US" altLang="zh-CN" dirty="0" err="1"/>
              <a:t>aciq</a:t>
            </a:r>
            <a:r>
              <a:rPr kumimoji="1" lang="zh-CN" altLang="en-US" dirty="0"/>
              <a:t> </a:t>
            </a:r>
            <a:r>
              <a:rPr kumimoji="1" lang="en-US" altLang="zh-CN" dirty="0"/>
              <a:t>paper</a:t>
            </a:r>
            <a:r>
              <a:rPr kumimoji="1" lang="zh-CN" altLang="en-US" dirty="0"/>
              <a:t>里提到的一些方法；首先是按照原量化公式，如果</a:t>
            </a:r>
            <a:r>
              <a:rPr kumimoji="1" lang="en-US" altLang="zh-CN" dirty="0" err="1"/>
              <a:t>zeropoint</a:t>
            </a:r>
            <a:r>
              <a:rPr kumimoji="1" lang="zh-CN" altLang="en-US" dirty="0"/>
              <a:t>是浮点数的话，难以保证浮点数</a:t>
            </a:r>
            <a:r>
              <a:rPr kumimoji="1" lang="en-US" altLang="zh-CN" dirty="0"/>
              <a:t>0</a:t>
            </a:r>
            <a:r>
              <a:rPr kumimoji="1" lang="zh-CN" altLang="en-US" dirty="0"/>
              <a:t>在量化反量化后还是</a:t>
            </a:r>
            <a:r>
              <a:rPr kumimoji="1" lang="en-US" altLang="zh-CN" dirty="0"/>
              <a:t>0</a:t>
            </a:r>
            <a:r>
              <a:rPr kumimoji="1" lang="zh-CN" altLang="en-US" dirty="0"/>
              <a:t>；而如果用取整的</a:t>
            </a:r>
            <a:r>
              <a:rPr kumimoji="1" lang="en-US" altLang="zh-CN" dirty="0" err="1"/>
              <a:t>zeropoint</a:t>
            </a:r>
            <a:r>
              <a:rPr kumimoji="1" lang="zh-CN" altLang="en-US" dirty="0"/>
              <a:t>进行计算，就可以保证</a:t>
            </a:r>
            <a:r>
              <a:rPr kumimoji="1" lang="en-US" altLang="zh-CN" dirty="0"/>
              <a:t>0</a:t>
            </a:r>
            <a:r>
              <a:rPr kumimoji="1" lang="zh-CN" altLang="en-US" dirty="0"/>
              <a:t>的性质。</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263807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量化指把一些浮点数放缩加位移成在某个范围上的</a:t>
            </a:r>
            <a:r>
              <a:rPr kumimoji="1" lang="en-US" altLang="zh-CN" dirty="0"/>
              <a:t>Mbit</a:t>
            </a:r>
            <a:r>
              <a:rPr kumimoji="1" lang="zh-CN" altLang="en-US" dirty="0"/>
              <a:t>整形；反量化指把这至多</a:t>
            </a:r>
            <a:r>
              <a:rPr kumimoji="1" lang="en-US" altLang="zh-CN" dirty="0"/>
              <a:t>2M</a:t>
            </a:r>
            <a:r>
              <a:rPr kumimoji="1" lang="zh-CN" altLang="en-US" dirty="0"/>
              <a:t>钟数再通过位移放缩回浮点数。我们用量化反量化的方式模拟量化网络的推理。</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extLst>
      <p:ext uri="{BB962C8B-B14F-4D97-AF65-F5344CB8AC3E}">
        <p14:creationId xmlns:p14="http://schemas.microsoft.com/office/powerpoint/2010/main" val="2587477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我们在换层中都使用到了</a:t>
            </a:r>
            <a:r>
              <a:rPr kumimoji="1" lang="en-US" altLang="zh-CN" dirty="0" err="1"/>
              <a:t>batchnorm</a:t>
            </a:r>
            <a:r>
              <a:rPr kumimoji="1" lang="en-US" altLang="zh-CN" dirty="0"/>
              <a:t> folding,</a:t>
            </a:r>
            <a:r>
              <a:rPr kumimoji="1" lang="zh-CN" altLang="en-US" dirty="0"/>
              <a:t> 对于卷积</a:t>
            </a:r>
            <a:r>
              <a:rPr kumimoji="1" lang="en-US" altLang="zh-CN" dirty="0"/>
              <a:t>+</a:t>
            </a:r>
            <a:r>
              <a:rPr kumimoji="1" lang="en-US" altLang="zh-CN" dirty="0" err="1"/>
              <a:t>batchnorm</a:t>
            </a:r>
            <a:r>
              <a:rPr kumimoji="1" lang="zh-CN" altLang="en-US" dirty="0"/>
              <a:t>层的结构，在推理阶段可以视他们为一个卷积模块，计算这个新的模块的权重和偏差。</a:t>
            </a:r>
            <a:endParaRPr kumimoji="1" lang="en-US" altLang="zh-CN" dirty="0"/>
          </a:p>
          <a:p>
            <a:r>
              <a:rPr kumimoji="1" lang="zh-CN" altLang="en-US" dirty="0"/>
              <a:t>以及在</a:t>
            </a:r>
            <a:r>
              <a:rPr kumimoji="1" lang="en-US" altLang="zh-CN" dirty="0" err="1"/>
              <a:t>aciq</a:t>
            </a:r>
            <a:r>
              <a:rPr kumimoji="1" lang="zh-CN" altLang="en-US" dirty="0"/>
              <a:t>中我们用到了</a:t>
            </a:r>
            <a:r>
              <a:rPr kumimoji="1" lang="en-US" altLang="zh-CN" dirty="0"/>
              <a:t>paper</a:t>
            </a:r>
            <a:r>
              <a:rPr kumimoji="1" lang="zh-CN" altLang="en-US" dirty="0"/>
              <a:t>中提到的</a:t>
            </a:r>
            <a:r>
              <a:rPr kumimoji="1" lang="en-US" altLang="zh-CN" dirty="0"/>
              <a:t>bias</a:t>
            </a:r>
            <a:r>
              <a:rPr kumimoji="1" lang="zh-CN" altLang="en-US" dirty="0"/>
              <a:t> </a:t>
            </a:r>
            <a:r>
              <a:rPr kumimoji="1" lang="en-US" altLang="zh-CN" dirty="0"/>
              <a:t>correction</a:t>
            </a:r>
            <a:r>
              <a:rPr kumimoji="1" lang="zh-CN" altLang="en-US" dirty="0"/>
              <a:t>对反量化后的权值进行校准，通过位移与放缩将</a:t>
            </a:r>
            <a:r>
              <a:rPr kumimoji="1" lang="en-US" altLang="zh-CN" dirty="0" err="1"/>
              <a:t>W_q</a:t>
            </a:r>
            <a:r>
              <a:rPr kumimoji="1" lang="zh-CN" altLang="en-US" dirty="0"/>
              <a:t>的方差和均值与原向量对齐。</a:t>
            </a:r>
            <a:endParaRPr kumimoji="1"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2181899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Aciq</a:t>
            </a:r>
            <a:r>
              <a:rPr kumimoji="1" lang="zh-CN" altLang="en-US" dirty="0"/>
              <a:t>认为，把整个</a:t>
            </a:r>
            <a:r>
              <a:rPr kumimoji="1" lang="en-US" altLang="zh-CN" dirty="0"/>
              <a:t>【min Max】</a:t>
            </a:r>
            <a:r>
              <a:rPr kumimoji="1" lang="zh-CN" altLang="en-US" dirty="0"/>
              <a:t>范围进行量化可能会受一些极端点的影响，从而使大部分需要量化的值精度不够，于是它提出以向量均值为基准，在对称范围内进行量化。通过优化的方式，计算得到使量化前后</a:t>
            </a:r>
            <a:r>
              <a:rPr kumimoji="1" lang="en-US" altLang="zh-CN" dirty="0" err="1"/>
              <a:t>mse</a:t>
            </a:r>
            <a:r>
              <a:rPr kumimoji="1" lang="zh-CN" altLang="en-US" dirty="0"/>
              <a:t>最小的</a:t>
            </a:r>
            <a:r>
              <a:rPr kumimoji="1" lang="en-US" altLang="zh-CN" dirty="0"/>
              <a:t>alpha</a:t>
            </a:r>
            <a:r>
              <a:rPr kumimoji="1" lang="zh-CN" altLang="en-US" dirty="0"/>
              <a:t>取值。作者在计算中假设向量值服从</a:t>
            </a:r>
            <a:r>
              <a:rPr kumimoji="1" lang="en-US" altLang="zh-CN" dirty="0" err="1"/>
              <a:t>laplace</a:t>
            </a:r>
            <a:r>
              <a:rPr kumimoji="1" lang="zh-CN" altLang="en-US" dirty="0"/>
              <a:t>分布，并无损的假设均值为</a:t>
            </a:r>
            <a:r>
              <a:rPr kumimoji="1" lang="en-US" altLang="zh-CN" dirty="0"/>
              <a:t>0</a:t>
            </a:r>
            <a:r>
              <a:rPr kumimoji="1" lang="zh-CN" altLang="en-US" dirty="0"/>
              <a:t>。</a:t>
            </a:r>
            <a:r>
              <a:rPr kumimoji="1" lang="en-US" altLang="zh-CN" dirty="0"/>
              <a:t>error</a:t>
            </a:r>
            <a:r>
              <a:rPr kumimoji="1" lang="zh-CN" altLang="en-US" dirty="0"/>
              <a:t>来自于两部分：削减值域和量化导致的误差。</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321624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通过求解</a:t>
            </a:r>
            <a:r>
              <a:rPr kumimoji="1" lang="en-US" altLang="zh-CN" dirty="0" err="1"/>
              <a:t>mse</a:t>
            </a:r>
            <a:r>
              <a:rPr kumimoji="1" lang="zh-CN" altLang="en-US" dirty="0"/>
              <a:t>关于</a:t>
            </a:r>
            <a:r>
              <a:rPr kumimoji="1" lang="en-US" altLang="zh-CN" dirty="0"/>
              <a:t>alpha</a:t>
            </a:r>
            <a:r>
              <a:rPr kumimoji="1" lang="zh-CN" altLang="en-US" dirty="0"/>
              <a:t>的导数，可以得到</a:t>
            </a:r>
            <a:r>
              <a:rPr kumimoji="1" lang="en-US" altLang="zh-CN" dirty="0"/>
              <a:t>alpha</a:t>
            </a:r>
            <a:r>
              <a:rPr kumimoji="1" lang="zh-CN" altLang="en-US" dirty="0"/>
              <a:t>和</a:t>
            </a:r>
            <a:r>
              <a:rPr kumimoji="1" lang="en-US" altLang="zh-CN" dirty="0" err="1"/>
              <a:t>laplace</a:t>
            </a:r>
            <a:r>
              <a:rPr kumimoji="1" lang="zh-CN" altLang="en-US" dirty="0"/>
              <a:t>参数</a:t>
            </a:r>
            <a:r>
              <a:rPr kumimoji="1" lang="en-US" altLang="zh-CN" dirty="0"/>
              <a:t>b</a:t>
            </a:r>
            <a:r>
              <a:rPr kumimoji="1" lang="zh-CN" altLang="en-US" dirty="0"/>
              <a:t>在各</a:t>
            </a:r>
            <a:r>
              <a:rPr kumimoji="1" lang="en-US" altLang="zh-CN" dirty="0"/>
              <a:t>bit</a:t>
            </a:r>
            <a:r>
              <a:rPr kumimoji="1" lang="zh-CN" altLang="en-US" dirty="0"/>
              <a:t>量化下的线性关系系数。</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40643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aciq</a:t>
            </a:r>
            <a:r>
              <a:rPr kumimoji="1" lang="zh-CN" altLang="en-US" dirty="0"/>
              <a:t>也对</a:t>
            </a:r>
            <a:r>
              <a:rPr kumimoji="1" lang="en-US" altLang="zh-CN" dirty="0" err="1"/>
              <a:t>relu</a:t>
            </a:r>
            <a:r>
              <a:rPr kumimoji="1" lang="zh-CN" altLang="en-US" dirty="0"/>
              <a:t>情况进行分析，思想是对输入</a:t>
            </a:r>
            <a:r>
              <a:rPr kumimoji="1" lang="en-US" altLang="zh-CN" dirty="0" err="1"/>
              <a:t>relu</a:t>
            </a:r>
            <a:r>
              <a:rPr kumimoji="1" lang="zh-CN" altLang="en-US" dirty="0"/>
              <a:t>的小于</a:t>
            </a:r>
            <a:r>
              <a:rPr kumimoji="1" lang="en-US" altLang="zh-CN" dirty="0"/>
              <a:t>0</a:t>
            </a:r>
            <a:r>
              <a:rPr kumimoji="1" lang="zh-CN" altLang="en-US" dirty="0"/>
              <a:t>部分量化是浪费的。于是它们维持对向量分布的假设，在</a:t>
            </a:r>
            <a:r>
              <a:rPr kumimoji="1" lang="en-US" altLang="zh-CN" dirty="0"/>
              <a:t>[0,+infty]</a:t>
            </a:r>
            <a:r>
              <a:rPr kumimoji="1" lang="zh-CN" altLang="en-US" dirty="0"/>
              <a:t>而非整个实数范围进行优化，</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546220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可以看到</a:t>
            </a:r>
            <a:r>
              <a:rPr kumimoji="1" lang="en-US" altLang="zh-CN" dirty="0"/>
              <a:t>fused</a:t>
            </a:r>
            <a:r>
              <a:rPr kumimoji="1" lang="zh-CN" altLang="en-US" dirty="0"/>
              <a:t> </a:t>
            </a:r>
            <a:r>
              <a:rPr kumimoji="1" lang="en-US" altLang="zh-CN" dirty="0" err="1"/>
              <a:t>relu</a:t>
            </a:r>
            <a:r>
              <a:rPr kumimoji="1" lang="zh-CN" altLang="en-US" dirty="0"/>
              <a:t>在</a:t>
            </a:r>
            <a:r>
              <a:rPr kumimoji="1" lang="en-US" altLang="zh-CN" dirty="0"/>
              <a:t>Mbit</a:t>
            </a:r>
            <a:r>
              <a:rPr kumimoji="1" lang="zh-CN" altLang="en-US" dirty="0"/>
              <a:t>的系数解正好是</a:t>
            </a:r>
            <a:r>
              <a:rPr kumimoji="1" lang="en-US" altLang="zh-CN" dirty="0" err="1"/>
              <a:t>aciq</a:t>
            </a:r>
            <a:r>
              <a:rPr kumimoji="1" lang="zh-CN" altLang="en-US" dirty="0"/>
              <a:t>在</a:t>
            </a:r>
            <a:r>
              <a:rPr kumimoji="1" lang="en-US" altLang="zh-CN" dirty="0"/>
              <a:t>M+1</a:t>
            </a:r>
            <a:r>
              <a:rPr kumimoji="1" lang="zh-CN" altLang="en-US" dirty="0"/>
              <a:t>时的系数解</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48490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a:t>
            </a:r>
            <a:r>
              <a:rPr kumimoji="1" lang="en-US" altLang="zh-CN" dirty="0" err="1"/>
              <a:t>aciq</a:t>
            </a:r>
            <a:r>
              <a:rPr kumimoji="1" lang="zh-CN" altLang="en-US" dirty="0"/>
              <a:t>的量化实现。我们先载入数据和预训练模型，然后对神经网络的每个卷积层、激活层等进行替换，新层的</a:t>
            </a:r>
            <a:r>
              <a:rPr kumimoji="1" lang="en-US" altLang="zh-CN" dirty="0"/>
              <a:t>forward</a:t>
            </a:r>
            <a:r>
              <a:rPr kumimoji="1" lang="zh-CN" altLang="en-US" dirty="0"/>
              <a:t>函数中加入了对输入的量化与反量化；之后我们记录下哪些层后面跟着</a:t>
            </a:r>
            <a:r>
              <a:rPr kumimoji="1" lang="en-US" altLang="zh-CN" dirty="0" err="1"/>
              <a:t>relu</a:t>
            </a:r>
            <a:r>
              <a:rPr kumimoji="1" lang="zh-CN" altLang="en-US" dirty="0"/>
              <a:t>层，需要用</a:t>
            </a:r>
            <a:r>
              <a:rPr kumimoji="1" lang="en-US" altLang="zh-CN" dirty="0" err="1"/>
              <a:t>fused_relu</a:t>
            </a:r>
            <a:r>
              <a:rPr kumimoji="1" lang="zh-CN" altLang="en-US" dirty="0"/>
              <a:t>的参数量化输出，我们进行</a:t>
            </a:r>
            <a:r>
              <a:rPr kumimoji="1" lang="en-US" altLang="zh-CN" dirty="0" err="1"/>
              <a:t>bnfolding</a:t>
            </a:r>
            <a:r>
              <a:rPr kumimoji="1" lang="zh-CN" altLang="en-US" dirty="0"/>
              <a:t>折叠</a:t>
            </a:r>
            <a:r>
              <a:rPr kumimoji="1" lang="en-US" altLang="zh-CN" dirty="0"/>
              <a:t>bn</a:t>
            </a:r>
            <a:r>
              <a:rPr kumimoji="1" lang="zh-CN" altLang="en-US" dirty="0"/>
              <a:t>层的参数到前面的卷积或线性层上，然后对卷积与线性层的权重进行了量化反量化以及误差校准得到新的权重，</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3202791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最后我们在这个新的网络上进行推理，对每层输出</a:t>
            </a:r>
            <a:r>
              <a:rPr kumimoji="1" lang="en-US" altLang="zh-CN" dirty="0"/>
              <a:t>activation</a:t>
            </a:r>
            <a:r>
              <a:rPr kumimoji="1" lang="zh-CN" altLang="en-US" dirty="0"/>
              <a:t>实时进行</a:t>
            </a:r>
            <a:r>
              <a:rPr kumimoji="1" lang="en-US" altLang="zh-CN" dirty="0" err="1"/>
              <a:t>aciq</a:t>
            </a:r>
            <a:r>
              <a:rPr kumimoji="1" lang="zh-CN" altLang="en-US" dirty="0"/>
              <a:t>相关参数计算，得到精度指标。</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422223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2F5E00-5B9C-41CD-8DF8-3181F8B0B6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p:blipFill>
        <p:spPr>
          <a:xfrm>
            <a:off x="4878746" y="-13844"/>
            <a:ext cx="7525799"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36864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A62038"/>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a:extLst>
              <a:ext uri="{FF2B5EF4-FFF2-40B4-BE49-F238E27FC236}">
                <a16:creationId xmlns:a16="http://schemas.microsoft.com/office/drawing/2014/main" id="{55E2D012-770F-467C-AB53-8051EA55EFDF}"/>
              </a:ext>
            </a:extLst>
          </p:cNvPr>
          <p:cNvCxnSpPr>
            <a:cxnSpLocks/>
          </p:cNvCxnSpPr>
          <p:nvPr userDrawn="1"/>
        </p:nvCxnSpPr>
        <p:spPr>
          <a:xfrm>
            <a:off x="1418471" y="2344233"/>
            <a:ext cx="955432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a:extLst>
              <a:ext uri="{FF2B5EF4-FFF2-40B4-BE49-F238E27FC236}">
                <a16:creationId xmlns:a16="http://schemas.microsoft.com/office/drawing/2014/main" id="{26385CF2-BF7F-4D1B-B7F7-C14846B24D94}"/>
              </a:ext>
            </a:extLst>
          </p:cNvPr>
          <p:cNvSpPr/>
          <p:nvPr userDrawn="1"/>
        </p:nvSpPr>
        <p:spPr>
          <a:xfrm rot="16200000" flipV="1">
            <a:off x="-2540271" y="3174998"/>
            <a:ext cx="5817139" cy="736601"/>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a:extLst>
              <a:ext uri="{FF2B5EF4-FFF2-40B4-BE49-F238E27FC236}">
                <a16:creationId xmlns:a16="http://schemas.microsoft.com/office/drawing/2014/main" id="{AAFD3512-4D16-4604-BEE9-BB330CE60F9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8" name="图片 7">
            <a:extLst>
              <a:ext uri="{FF2B5EF4-FFF2-40B4-BE49-F238E27FC236}">
                <a16:creationId xmlns:a16="http://schemas.microsoft.com/office/drawing/2014/main" id="{4964E17E-C0F8-49D0-9262-6288AB65229F}"/>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6033" y="748756"/>
            <a:ext cx="564529" cy="631135"/>
          </a:xfrm>
          <a:prstGeom prst="rect">
            <a:avLst/>
          </a:prstGeom>
        </p:spPr>
      </p:pic>
    </p:spTree>
    <p:extLst>
      <p:ext uri="{BB962C8B-B14F-4D97-AF65-F5344CB8AC3E}">
        <p14:creationId xmlns:p14="http://schemas.microsoft.com/office/powerpoint/2010/main" val="421563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A62038"/>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A62038"/>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A62038"/>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a:extLst>
              <a:ext uri="{FF2B5EF4-FFF2-40B4-BE49-F238E27FC236}">
                <a16:creationId xmlns:a16="http://schemas.microsoft.com/office/drawing/2014/main" id="{CA077194-128D-476C-9745-132314CF1629}"/>
              </a:ext>
            </a:extLst>
          </p:cNvPr>
          <p:cNvSpPr/>
          <p:nvPr userDrawn="1"/>
        </p:nvSpPr>
        <p:spPr>
          <a:xfrm flipV="1">
            <a:off x="971883" y="1163586"/>
            <a:ext cx="1155300" cy="68568"/>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剪去单角 9">
            <a:extLst>
              <a:ext uri="{FF2B5EF4-FFF2-40B4-BE49-F238E27FC236}">
                <a16:creationId xmlns:a16="http://schemas.microsoft.com/office/drawing/2014/main" id="{089CAE43-C086-4059-9D0C-0AA4947E71B9}"/>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灯片编号占位符 5">
            <a:extLst>
              <a:ext uri="{FF2B5EF4-FFF2-40B4-BE49-F238E27FC236}">
                <a16:creationId xmlns:a16="http://schemas.microsoft.com/office/drawing/2014/main" id="{C4772B5E-C58E-4136-8BD2-96B99D189254}"/>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5" name="平行四边形 14">
            <a:extLst>
              <a:ext uri="{FF2B5EF4-FFF2-40B4-BE49-F238E27FC236}">
                <a16:creationId xmlns:a16="http://schemas.microsoft.com/office/drawing/2014/main" id="{6E6B5C5B-74B6-418F-8A25-4ADD5AF025A4}"/>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FE30B17-7F2A-4152-AD55-DBCE1DD81DF3}"/>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22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A62038"/>
              </a:buClr>
              <a:buFont typeface="Arial" panose="020B0604020202020204" pitchFamily="34" charset="0"/>
              <a:buChar char="•"/>
              <a:defRPr lang="zh-CN" altLang="en-US" sz="2400" b="1" kern="1200" spc="300" dirty="0" smtClean="0">
                <a:solidFill>
                  <a:schemeClr val="tx1">
                    <a:lumMod val="75000"/>
                    <a:lumOff val="25000"/>
                  </a:schemeClr>
                </a:solidFill>
                <a:latin typeface="+mn-lt"/>
                <a:ea typeface="+mn-ea"/>
                <a:cs typeface="+mn-cs"/>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A62038"/>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A62038"/>
              </a:buClr>
              <a:buFont typeface="Arial" panose="020B0604020202020204" pitchFamily="34" charset="0"/>
              <a:buChar char="•"/>
              <a:defRPr sz="1400" spc="300">
                <a:solidFill>
                  <a:schemeClr val="tx1">
                    <a:lumMod val="50000"/>
                    <a:lumOff val="50000"/>
                  </a:schemeClr>
                </a:solidFill>
              </a:defRPr>
            </a:lvl5pPr>
          </a:lstStyle>
          <a:p>
            <a:pPr marL="363538" lvl="0" indent="-363538" algn="l" defTabSz="914400" rtl="0" eaLnBrk="1" latinLnBrk="0" hangingPunct="1">
              <a:lnSpc>
                <a:spcPct val="130000"/>
              </a:lnSpc>
              <a:spcBef>
                <a:spcPts val="1000"/>
              </a:spcBef>
              <a:buClr>
                <a:srgbClr val="A62038"/>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剪去单角 8">
            <a:extLst>
              <a:ext uri="{FF2B5EF4-FFF2-40B4-BE49-F238E27FC236}">
                <a16:creationId xmlns:a16="http://schemas.microsoft.com/office/drawing/2014/main" id="{C01F5833-69F2-4EF6-86A3-107478F3917A}"/>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灯片编号占位符 5">
            <a:extLst>
              <a:ext uri="{FF2B5EF4-FFF2-40B4-BE49-F238E27FC236}">
                <a16:creationId xmlns:a16="http://schemas.microsoft.com/office/drawing/2014/main" id="{11BB56BC-7A16-4903-8B65-ED522F76663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2" name="平行四边形 11">
            <a:extLst>
              <a:ext uri="{FF2B5EF4-FFF2-40B4-BE49-F238E27FC236}">
                <a16:creationId xmlns:a16="http://schemas.microsoft.com/office/drawing/2014/main" id="{7A274519-A022-4B7B-A271-73B877A1BE41}"/>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50300E9-DB7D-472F-A37C-72F05830BCD8}"/>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86223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其他常规样式（1）">
    <p:spTree>
      <p:nvGrpSpPr>
        <p:cNvPr id="1" name=""/>
        <p:cNvGrpSpPr/>
        <p:nvPr/>
      </p:nvGrpSpPr>
      <p:grpSpPr>
        <a:xfrm>
          <a:off x="0" y="0"/>
          <a:ext cx="0" cy="0"/>
          <a:chOff x="0" y="0"/>
          <a:chExt cx="0" cy="0"/>
        </a:xfrm>
      </p:grpSpPr>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537676" y="1190090"/>
            <a:ext cx="11174254" cy="4765791"/>
          </a:xfrm>
          <a:prstGeom prst="rect">
            <a:avLst/>
          </a:prstGeom>
        </p:spPr>
        <p:txBody>
          <a:bodyPr/>
          <a:lstStyle>
            <a:lvl1pPr marL="342900" indent="-342900">
              <a:lnSpc>
                <a:spcPct val="130000"/>
              </a:lnSpc>
              <a:buClr>
                <a:schemeClr val="accent1">
                  <a:lumMod val="75000"/>
                </a:schemeClr>
              </a:buClr>
              <a:buFont typeface="Wingdings" panose="05000000000000000000" pitchFamily="2" charset="2"/>
              <a:buChar char="p"/>
              <a:defRPr sz="2400" b="1" spc="300">
                <a:solidFill>
                  <a:schemeClr val="accent2">
                    <a:lumMod val="50000"/>
                  </a:schemeClr>
                </a:solidFill>
              </a:defRPr>
            </a:lvl1pPr>
            <a:lvl2pPr marL="685800" indent="-228600">
              <a:lnSpc>
                <a:spcPct val="130000"/>
              </a:lnSpc>
              <a:buClr>
                <a:schemeClr val="accent1">
                  <a:lumMod val="60000"/>
                  <a:lumOff val="40000"/>
                </a:schemeClr>
              </a:buClr>
              <a:buFont typeface="Arial" panose="020B0604020202020204" pitchFamily="34" charset="0"/>
              <a:buChar char="•"/>
              <a:defRPr sz="2400" spc="300">
                <a:solidFill>
                  <a:schemeClr val="accent2">
                    <a:lumMod val="50000"/>
                  </a:schemeClr>
                </a:solidFill>
              </a:defRPr>
            </a:lvl2pPr>
            <a:lvl3pPr marL="1143000" indent="-228600">
              <a:lnSpc>
                <a:spcPct val="130000"/>
              </a:lnSpc>
              <a:buClr>
                <a:schemeClr val="accent1">
                  <a:lumMod val="60000"/>
                  <a:lumOff val="40000"/>
                </a:schemeClr>
              </a:buClr>
              <a:buFont typeface="Arial" panose="020B0604020202020204" pitchFamily="34" charset="0"/>
              <a:buChar char="•"/>
              <a:defRPr sz="2000" spc="300">
                <a:solidFill>
                  <a:schemeClr val="accent2">
                    <a:lumMod val="50000"/>
                  </a:schemeClr>
                </a:solidFill>
              </a:defRPr>
            </a:lvl3pPr>
            <a:lvl4pPr marL="16002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4pPr>
            <a:lvl5pPr marL="20574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等腰三角形 12">
            <a:extLst>
              <a:ext uri="{FF2B5EF4-FFF2-40B4-BE49-F238E27FC236}">
                <a16:creationId xmlns:a16="http://schemas.microsoft.com/office/drawing/2014/main" id="{298FCD2B-7162-4061-910A-CF6DA7FCF72F}"/>
              </a:ext>
            </a:extLst>
          </p:cNvPr>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78FE0F8-F560-46AD-979D-DC4DA8E97AFE}"/>
              </a:ext>
            </a:extLst>
          </p:cNvPr>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9299011" y="144759"/>
            <a:ext cx="2626310" cy="455772"/>
          </a:xfrm>
          <a:prstGeom prst="rect">
            <a:avLst/>
          </a:prstGeom>
        </p:spPr>
      </p:pic>
      <p:sp>
        <p:nvSpPr>
          <p:cNvPr id="9" name="灯片编号占位符 5">
            <a:extLst>
              <a:ext uri="{FF2B5EF4-FFF2-40B4-BE49-F238E27FC236}">
                <a16:creationId xmlns:a16="http://schemas.microsoft.com/office/drawing/2014/main" id="{15E6FE7B-9D16-4671-AD75-73D99120F195}"/>
              </a:ext>
            </a:extLst>
          </p:cNvPr>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0" name="矩形: 剪去单角 9">
            <a:extLst>
              <a:ext uri="{FF2B5EF4-FFF2-40B4-BE49-F238E27FC236}">
                <a16:creationId xmlns:a16="http://schemas.microsoft.com/office/drawing/2014/main" id="{752E5EA2-2049-4228-A86C-1C3E5848C258}"/>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a:extLst>
              <a:ext uri="{FF2B5EF4-FFF2-40B4-BE49-F238E27FC236}">
                <a16:creationId xmlns:a16="http://schemas.microsoft.com/office/drawing/2014/main" id="{B8F005B9-958D-43F6-8A0E-ED9EE4B9FBA7}"/>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F62248D-7EC2-4735-815A-0C720F0EA160}"/>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7911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其他常规样式（2）">
    <p:spTree>
      <p:nvGrpSpPr>
        <p:cNvPr id="1" name=""/>
        <p:cNvGrpSpPr/>
        <p:nvPr/>
      </p:nvGrpSpPr>
      <p:grpSpPr>
        <a:xfrm>
          <a:off x="0" y="0"/>
          <a:ext cx="0" cy="0"/>
          <a:chOff x="0" y="0"/>
          <a:chExt cx="0" cy="0"/>
        </a:xfrm>
      </p:grpSpPr>
      <p:sp>
        <p:nvSpPr>
          <p:cNvPr id="12" name="平行四边形 11"/>
          <p:cNvSpPr/>
          <p:nvPr userDrawn="1"/>
        </p:nvSpPr>
        <p:spPr>
          <a:xfrm>
            <a:off x="734070" y="813695"/>
            <a:ext cx="10815273" cy="126607"/>
          </a:xfrm>
          <a:custGeom>
            <a:avLst/>
            <a:gdLst>
              <a:gd name="connsiteX0" fmla="*/ 0 w 10815273"/>
              <a:gd name="connsiteY0" fmla="*/ 126607 h 126607"/>
              <a:gd name="connsiteX1" fmla="*/ 45838 w 10815273"/>
              <a:gd name="connsiteY1" fmla="*/ 0 h 126607"/>
              <a:gd name="connsiteX2" fmla="*/ 10815273 w 10815273"/>
              <a:gd name="connsiteY2" fmla="*/ 0 h 126607"/>
              <a:gd name="connsiteX3" fmla="*/ 10769435 w 10815273"/>
              <a:gd name="connsiteY3" fmla="*/ 126607 h 126607"/>
              <a:gd name="connsiteX4" fmla="*/ 0 w 10815273"/>
              <a:gd name="connsiteY4" fmla="*/ 126607 h 126607"/>
              <a:gd name="connsiteX0" fmla="*/ 0 w 10815273"/>
              <a:gd name="connsiteY0" fmla="*/ 126607 h 126607"/>
              <a:gd name="connsiteX1" fmla="*/ 45838 w 10815273"/>
              <a:gd name="connsiteY1" fmla="*/ 0 h 126607"/>
              <a:gd name="connsiteX2" fmla="*/ 10815273 w 10815273"/>
              <a:gd name="connsiteY2" fmla="*/ 0 h 126607"/>
              <a:gd name="connsiteX3" fmla="*/ 10762291 w 10815273"/>
              <a:gd name="connsiteY3" fmla="*/ 126607 h 126607"/>
              <a:gd name="connsiteX4" fmla="*/ 0 w 10815273"/>
              <a:gd name="connsiteY4" fmla="*/ 126607 h 126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5273" h="126607">
                <a:moveTo>
                  <a:pt x="0" y="126607"/>
                </a:moveTo>
                <a:lnTo>
                  <a:pt x="45838" y="0"/>
                </a:lnTo>
                <a:lnTo>
                  <a:pt x="10815273" y="0"/>
                </a:lnTo>
                <a:lnTo>
                  <a:pt x="10762291" y="126607"/>
                </a:lnTo>
                <a:lnTo>
                  <a:pt x="0" y="126607"/>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12695" y="266963"/>
            <a:ext cx="10555568" cy="557346"/>
          </a:xfrm>
        </p:spPr>
        <p:txBody>
          <a:bodyPr anchor="ctr">
            <a:normAutofit/>
          </a:bodyPr>
          <a:lstStyle>
            <a:lvl1pPr>
              <a:lnSpc>
                <a:spcPct val="100000"/>
              </a:lnSpc>
              <a:defRPr kumimoji="1" lang="zh-CN" altLang="en-US" sz="3200" b="1" kern="1200" dirty="0">
                <a:solidFill>
                  <a:srgbClr val="A62038"/>
                </a:solidFill>
                <a:latin typeface="Book Antiqua" panose="02040602050305030304" charset="0"/>
                <a:ea typeface="微软雅黑" panose="020B0503020204020204" pitchFamily="34" charset="-122"/>
                <a:cs typeface="黑体" panose="02010609060101010101" charset="-122"/>
              </a:defRPr>
            </a:lvl1pPr>
          </a:lstStyle>
          <a:p>
            <a:r>
              <a:rPr lang="zh-CN" altLang="en-US" dirty="0"/>
              <a:t>单击此处编辑母版标题样式</a:t>
            </a:r>
          </a:p>
        </p:txBody>
      </p:sp>
      <p:sp>
        <p:nvSpPr>
          <p:cNvPr id="19" name="矩形 18"/>
          <p:cNvSpPr/>
          <p:nvPr/>
        </p:nvSpPr>
        <p:spPr>
          <a:xfrm>
            <a:off x="612638" y="266584"/>
            <a:ext cx="68533" cy="733681"/>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3"/>
          <p:cNvSpPr/>
          <p:nvPr userDrawn="1"/>
        </p:nvSpPr>
        <p:spPr>
          <a:xfrm rot="16200000" flipV="1">
            <a:off x="336364" y="610563"/>
            <a:ext cx="733680" cy="45718"/>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 fmla="*/ 0 w 774027"/>
              <a:gd name="connsiteY0" fmla="*/ 81259 h 81259"/>
              <a:gd name="connsiteX1" fmla="*/ 121596 w 774027"/>
              <a:gd name="connsiteY1" fmla="*/ 0 h 81259"/>
              <a:gd name="connsiteX2" fmla="*/ 771798 w 774027"/>
              <a:gd name="connsiteY2" fmla="*/ 0 h 81259"/>
              <a:gd name="connsiteX3" fmla="*/ 774027 w 774027"/>
              <a:gd name="connsiteY3" fmla="*/ 80068 h 81259"/>
              <a:gd name="connsiteX4" fmla="*/ 0 w 774027"/>
              <a:gd name="connsiteY4" fmla="*/ 81259 h 81259"/>
              <a:gd name="connsiteX0" fmla="*/ 0 w 772836"/>
              <a:gd name="connsiteY0" fmla="*/ 81259 h 81259"/>
              <a:gd name="connsiteX1" fmla="*/ 121596 w 772836"/>
              <a:gd name="connsiteY1" fmla="*/ 0 h 81259"/>
              <a:gd name="connsiteX2" fmla="*/ 771798 w 772836"/>
              <a:gd name="connsiteY2" fmla="*/ 0 h 81259"/>
              <a:gd name="connsiteX3" fmla="*/ 772836 w 772836"/>
              <a:gd name="connsiteY3" fmla="*/ 81258 h 81259"/>
              <a:gd name="connsiteX4" fmla="*/ 0 w 772836"/>
              <a:gd name="connsiteY4" fmla="*/ 81259 h 81259"/>
              <a:gd name="connsiteX0" fmla="*/ 0 w 772836"/>
              <a:gd name="connsiteY0" fmla="*/ 81260 h 81260"/>
              <a:gd name="connsiteX1" fmla="*/ 121596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1260 h 81260"/>
              <a:gd name="connsiteX1" fmla="*/ 117680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1258 h 81258"/>
              <a:gd name="connsiteX1" fmla="*/ 117680 w 772836"/>
              <a:gd name="connsiteY1" fmla="*/ -1 h 81258"/>
              <a:gd name="connsiteX2" fmla="*/ 732479 w 772836"/>
              <a:gd name="connsiteY2" fmla="*/ 8457 h 81258"/>
              <a:gd name="connsiteX3" fmla="*/ 772836 w 772836"/>
              <a:gd name="connsiteY3" fmla="*/ 81257 h 81258"/>
              <a:gd name="connsiteX4" fmla="*/ 0 w 772836"/>
              <a:gd name="connsiteY4" fmla="*/ 81258 h 8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36" h="81258">
                <a:moveTo>
                  <a:pt x="0" y="81258"/>
                </a:moveTo>
                <a:lnTo>
                  <a:pt x="117680" y="-1"/>
                </a:lnTo>
                <a:lnTo>
                  <a:pt x="732479" y="8457"/>
                </a:lnTo>
                <a:lnTo>
                  <a:pt x="772836" y="81257"/>
                </a:lnTo>
                <a:lnTo>
                  <a:pt x="0" y="8125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userDrawn="1"/>
        </p:nvSpPr>
        <p:spPr>
          <a:xfrm rot="16200000" flipV="1">
            <a:off x="425971" y="584317"/>
            <a:ext cx="621300" cy="45719"/>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 fmla="*/ 0 w 774027"/>
              <a:gd name="connsiteY0" fmla="*/ 81259 h 81259"/>
              <a:gd name="connsiteX1" fmla="*/ 121596 w 774027"/>
              <a:gd name="connsiteY1" fmla="*/ 0 h 81259"/>
              <a:gd name="connsiteX2" fmla="*/ 771798 w 774027"/>
              <a:gd name="connsiteY2" fmla="*/ 0 h 81259"/>
              <a:gd name="connsiteX3" fmla="*/ 774027 w 774027"/>
              <a:gd name="connsiteY3" fmla="*/ 80068 h 81259"/>
              <a:gd name="connsiteX4" fmla="*/ 0 w 774027"/>
              <a:gd name="connsiteY4" fmla="*/ 81259 h 81259"/>
              <a:gd name="connsiteX0" fmla="*/ 0 w 772836"/>
              <a:gd name="connsiteY0" fmla="*/ 81259 h 81259"/>
              <a:gd name="connsiteX1" fmla="*/ 121596 w 772836"/>
              <a:gd name="connsiteY1" fmla="*/ 0 h 81259"/>
              <a:gd name="connsiteX2" fmla="*/ 771798 w 772836"/>
              <a:gd name="connsiteY2" fmla="*/ 0 h 81259"/>
              <a:gd name="connsiteX3" fmla="*/ 772836 w 772836"/>
              <a:gd name="connsiteY3" fmla="*/ 81258 h 81259"/>
              <a:gd name="connsiteX4" fmla="*/ 0 w 772836"/>
              <a:gd name="connsiteY4" fmla="*/ 81259 h 81259"/>
              <a:gd name="connsiteX0" fmla="*/ 0 w 772836"/>
              <a:gd name="connsiteY0" fmla="*/ 81260 h 81260"/>
              <a:gd name="connsiteX1" fmla="*/ 121596 w 772836"/>
              <a:gd name="connsiteY1" fmla="*/ 1 h 81260"/>
              <a:gd name="connsiteX2" fmla="*/ 740004 w 772836"/>
              <a:gd name="connsiteY2" fmla="*/ 0 h 81260"/>
              <a:gd name="connsiteX3" fmla="*/ 772836 w 772836"/>
              <a:gd name="connsiteY3" fmla="*/ 81259 h 81260"/>
              <a:gd name="connsiteX4" fmla="*/ 0 w 772836"/>
              <a:gd name="connsiteY4" fmla="*/ 81260 h 81260"/>
              <a:gd name="connsiteX0" fmla="*/ 0 w 772836"/>
              <a:gd name="connsiteY0" fmla="*/ 85126 h 85126"/>
              <a:gd name="connsiteX1" fmla="*/ 166847 w 772836"/>
              <a:gd name="connsiteY1" fmla="*/ 0 h 85126"/>
              <a:gd name="connsiteX2" fmla="*/ 740004 w 772836"/>
              <a:gd name="connsiteY2" fmla="*/ 3866 h 85126"/>
              <a:gd name="connsiteX3" fmla="*/ 772836 w 772836"/>
              <a:gd name="connsiteY3" fmla="*/ 85125 h 85126"/>
              <a:gd name="connsiteX4" fmla="*/ 0 w 772836"/>
              <a:gd name="connsiteY4" fmla="*/ 85126 h 85126"/>
              <a:gd name="connsiteX0" fmla="*/ 0 w 780109"/>
              <a:gd name="connsiteY0" fmla="*/ 82225 h 85125"/>
              <a:gd name="connsiteX1" fmla="*/ 174120 w 780109"/>
              <a:gd name="connsiteY1" fmla="*/ 0 h 85125"/>
              <a:gd name="connsiteX2" fmla="*/ 747277 w 780109"/>
              <a:gd name="connsiteY2" fmla="*/ 3866 h 85125"/>
              <a:gd name="connsiteX3" fmla="*/ 780109 w 780109"/>
              <a:gd name="connsiteY3" fmla="*/ 85125 h 85125"/>
              <a:gd name="connsiteX4" fmla="*/ 0 w 780109"/>
              <a:gd name="connsiteY4" fmla="*/ 82225 h 85125"/>
              <a:gd name="connsiteX0" fmla="*/ 0 w 780109"/>
              <a:gd name="connsiteY0" fmla="*/ 82225 h 85125"/>
              <a:gd name="connsiteX1" fmla="*/ 174120 w 780109"/>
              <a:gd name="connsiteY1" fmla="*/ 0 h 85125"/>
              <a:gd name="connsiteX2" fmla="*/ 742429 w 780109"/>
              <a:gd name="connsiteY2" fmla="*/ 3865 h 85125"/>
              <a:gd name="connsiteX3" fmla="*/ 780109 w 780109"/>
              <a:gd name="connsiteY3" fmla="*/ 85125 h 85125"/>
              <a:gd name="connsiteX4" fmla="*/ 0 w 780109"/>
              <a:gd name="connsiteY4" fmla="*/ 82225 h 85125"/>
              <a:gd name="connsiteX0" fmla="*/ 0 w 780109"/>
              <a:gd name="connsiteY0" fmla="*/ 85126 h 88026"/>
              <a:gd name="connsiteX1" fmla="*/ 154727 w 780109"/>
              <a:gd name="connsiteY1" fmla="*/ 0 h 88026"/>
              <a:gd name="connsiteX2" fmla="*/ 742429 w 780109"/>
              <a:gd name="connsiteY2" fmla="*/ 6766 h 88026"/>
              <a:gd name="connsiteX3" fmla="*/ 780109 w 780109"/>
              <a:gd name="connsiteY3" fmla="*/ 88026 h 88026"/>
              <a:gd name="connsiteX4" fmla="*/ 0 w 780109"/>
              <a:gd name="connsiteY4" fmla="*/ 85126 h 88026"/>
              <a:gd name="connsiteX0" fmla="*/ 0 w 780109"/>
              <a:gd name="connsiteY0" fmla="*/ 85126 h 88026"/>
              <a:gd name="connsiteX1" fmla="*/ 154727 w 780109"/>
              <a:gd name="connsiteY1" fmla="*/ 0 h 88026"/>
              <a:gd name="connsiteX2" fmla="*/ 735156 w 780109"/>
              <a:gd name="connsiteY2" fmla="*/ 6765 h 88026"/>
              <a:gd name="connsiteX3" fmla="*/ 780109 w 780109"/>
              <a:gd name="connsiteY3" fmla="*/ 88026 h 88026"/>
              <a:gd name="connsiteX4" fmla="*/ 0 w 780109"/>
              <a:gd name="connsiteY4" fmla="*/ 85126 h 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109" h="88026">
                <a:moveTo>
                  <a:pt x="0" y="85126"/>
                </a:moveTo>
                <a:lnTo>
                  <a:pt x="154727" y="0"/>
                </a:lnTo>
                <a:lnTo>
                  <a:pt x="735156" y="6765"/>
                </a:lnTo>
                <a:lnTo>
                  <a:pt x="780109" y="88026"/>
                </a:lnTo>
                <a:lnTo>
                  <a:pt x="0" y="851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a:extLst>
              <a:ext uri="{FF2B5EF4-FFF2-40B4-BE49-F238E27FC236}">
                <a16:creationId xmlns:a16="http://schemas.microsoft.com/office/drawing/2014/main" id="{AAB3D560-7740-4E33-BB30-D91B1FCB3E12}"/>
              </a:ext>
            </a:extLst>
          </p:cNvPr>
          <p:cNvSpPr>
            <a:spLocks noGrp="1"/>
          </p:cNvSpPr>
          <p:nvPr userDrawn="1">
            <p:ph type="body" sz="quarter" idx="14"/>
          </p:nvPr>
        </p:nvSpPr>
        <p:spPr>
          <a:xfrm>
            <a:off x="757873" y="1198241"/>
            <a:ext cx="10716011" cy="4871986"/>
          </a:xfrm>
          <a:prstGeom prst="rect">
            <a:avLst/>
          </a:prstGeom>
        </p:spPr>
        <p:txBody>
          <a:bodyPr/>
          <a:lstStyle>
            <a:lvl1pPr marL="228600" indent="-228600">
              <a:lnSpc>
                <a:spcPct val="130000"/>
              </a:lnSpc>
              <a:buFontTx/>
              <a:buBlip>
                <a:blip r:embed="rId2"/>
              </a:buBlip>
              <a:defRPr lang="zh-CN" altLang="en-US" sz="2400" b="1" kern="1200" spc="300" dirty="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400" kern="1200" spc="300" dirty="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000" kern="1200" spc="300" dirty="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5pPr>
          </a:lstStyle>
          <a:p>
            <a:pPr marL="363538" lvl="0" indent="-363538" algn="l" defTabSz="914400" rtl="0" eaLnBrk="1" latinLnBrk="0" hangingPunct="1">
              <a:lnSpc>
                <a:spcPct val="130000"/>
              </a:lnSpc>
              <a:spcBef>
                <a:spcPts val="1000"/>
              </a:spcBef>
              <a:buFontTx/>
              <a:buBlip>
                <a:blip r:embed="rId2"/>
              </a:buBli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矩形 14">
            <a:extLst>
              <a:ext uri="{FF2B5EF4-FFF2-40B4-BE49-F238E27FC236}">
                <a16:creationId xmlns:a16="http://schemas.microsoft.com/office/drawing/2014/main" id="{A6AA23F0-508C-4DD7-A6B0-ED38F0039215}"/>
              </a:ext>
            </a:extLst>
          </p:cNvPr>
          <p:cNvSpPr/>
          <p:nvPr userDrawn="1"/>
        </p:nvSpPr>
        <p:spPr>
          <a:xfrm>
            <a:off x="709830" y="940303"/>
            <a:ext cx="10784464" cy="59962"/>
          </a:xfrm>
          <a:custGeom>
            <a:avLst/>
            <a:gdLst>
              <a:gd name="connsiteX0" fmla="*/ 0 w 10763287"/>
              <a:gd name="connsiteY0" fmla="*/ 0 h 56787"/>
              <a:gd name="connsiteX1" fmla="*/ 10763287 w 10763287"/>
              <a:gd name="connsiteY1" fmla="*/ 0 h 56787"/>
              <a:gd name="connsiteX2" fmla="*/ 10763287 w 10763287"/>
              <a:gd name="connsiteY2" fmla="*/ 56787 h 56787"/>
              <a:gd name="connsiteX3" fmla="*/ 0 w 10763287"/>
              <a:gd name="connsiteY3" fmla="*/ 56787 h 56787"/>
              <a:gd name="connsiteX4" fmla="*/ 0 w 10763287"/>
              <a:gd name="connsiteY4" fmla="*/ 0 h 56787"/>
              <a:gd name="connsiteX0" fmla="*/ 22225 w 10785512"/>
              <a:gd name="connsiteY0" fmla="*/ 0 h 56787"/>
              <a:gd name="connsiteX1" fmla="*/ 10785512 w 10785512"/>
              <a:gd name="connsiteY1" fmla="*/ 0 h 56787"/>
              <a:gd name="connsiteX2" fmla="*/ 10785512 w 10785512"/>
              <a:gd name="connsiteY2" fmla="*/ 56787 h 56787"/>
              <a:gd name="connsiteX3" fmla="*/ 0 w 10785512"/>
              <a:gd name="connsiteY3" fmla="*/ 53612 h 56787"/>
              <a:gd name="connsiteX4" fmla="*/ 22225 w 10785512"/>
              <a:gd name="connsiteY4" fmla="*/ 0 h 56787"/>
              <a:gd name="connsiteX0" fmla="*/ 22225 w 10785512"/>
              <a:gd name="connsiteY0" fmla="*/ 0 h 56787"/>
              <a:gd name="connsiteX1" fmla="*/ 10785512 w 10785512"/>
              <a:gd name="connsiteY1" fmla="*/ 0 h 56787"/>
              <a:gd name="connsiteX2" fmla="*/ 10785512 w 10785512"/>
              <a:gd name="connsiteY2" fmla="*/ 56787 h 56787"/>
              <a:gd name="connsiteX3" fmla="*/ 0 w 10785512"/>
              <a:gd name="connsiteY3" fmla="*/ 53612 h 56787"/>
              <a:gd name="connsiteX4" fmla="*/ 22225 w 10785512"/>
              <a:gd name="connsiteY4" fmla="*/ 0 h 56787"/>
              <a:gd name="connsiteX0" fmla="*/ 22225 w 10785512"/>
              <a:gd name="connsiteY0" fmla="*/ 0 h 59962"/>
              <a:gd name="connsiteX1" fmla="*/ 10785512 w 10785512"/>
              <a:gd name="connsiteY1" fmla="*/ 0 h 59962"/>
              <a:gd name="connsiteX2" fmla="*/ 10785512 w 10785512"/>
              <a:gd name="connsiteY2" fmla="*/ 56787 h 59962"/>
              <a:gd name="connsiteX3" fmla="*/ 0 w 10785512"/>
              <a:gd name="connsiteY3" fmla="*/ 59962 h 59962"/>
              <a:gd name="connsiteX4" fmla="*/ 22225 w 10785512"/>
              <a:gd name="connsiteY4" fmla="*/ 0 h 59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5512" h="59962">
                <a:moveTo>
                  <a:pt x="22225" y="0"/>
                </a:moveTo>
                <a:lnTo>
                  <a:pt x="10785512" y="0"/>
                </a:lnTo>
                <a:lnTo>
                  <a:pt x="10785512" y="56787"/>
                </a:lnTo>
                <a:lnTo>
                  <a:pt x="0" y="59962"/>
                </a:lnTo>
                <a:lnTo>
                  <a:pt x="22225"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53B41A04-88E8-42AC-AB3F-749663915B34}"/>
              </a:ext>
            </a:extLst>
          </p:cNvPr>
          <p:cNvPicPr>
            <a:picLocks noChangeAspect="1"/>
          </p:cNvPicPr>
          <p:nvPr userDrawn="1"/>
        </p:nvPicPr>
        <p:blipFill rotWithShape="1">
          <a:blip r:embed="rId3" cstate="screen">
            <a:biLevel thresh="75000"/>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t="-39299"/>
          <a:stretch/>
        </p:blipFill>
        <p:spPr>
          <a:xfrm>
            <a:off x="8923033" y="261779"/>
            <a:ext cx="2626310" cy="455772"/>
          </a:xfrm>
          <a:prstGeom prst="rect">
            <a:avLst/>
          </a:prstGeom>
        </p:spPr>
      </p:pic>
      <p:sp>
        <p:nvSpPr>
          <p:cNvPr id="24" name="矩形: 剪去单角 23">
            <a:extLst>
              <a:ext uri="{FF2B5EF4-FFF2-40B4-BE49-F238E27FC236}">
                <a16:creationId xmlns:a16="http://schemas.microsoft.com/office/drawing/2014/main" id="{038E8276-FFA7-4D3F-A6D4-83702FB98247}"/>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灯片编号占位符 5">
            <a:extLst>
              <a:ext uri="{FF2B5EF4-FFF2-40B4-BE49-F238E27FC236}">
                <a16:creationId xmlns:a16="http://schemas.microsoft.com/office/drawing/2014/main" id="{7A042BD6-0938-4B4E-AC1C-82A6D855D239}"/>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26" name="平行四边形 25">
            <a:extLst>
              <a:ext uri="{FF2B5EF4-FFF2-40B4-BE49-F238E27FC236}">
                <a16:creationId xmlns:a16="http://schemas.microsoft.com/office/drawing/2014/main" id="{4C9BB5E2-4632-42AC-99AC-E90AB6B8EB73}"/>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0E1CE3D-8023-456A-8A68-78E27C049C8D}"/>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53317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F1107AAF-A38A-4F6B-A303-6BFFA7057256}"/>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BFCB1C2D-E807-4882-9B9F-157ACC01138E}"/>
              </a:ext>
            </a:extLst>
          </p:cNvPr>
          <p:cNvSpPr/>
          <p:nvPr userDrawn="1"/>
        </p:nvSpPr>
        <p:spPr>
          <a:xfrm>
            <a:off x="2371344" y="1409700"/>
            <a:ext cx="3340100" cy="3340100"/>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F4FF9E05-41EB-4402-86A6-F253D4C25C9E}"/>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850159" y="-2897899"/>
            <a:ext cx="1181100" cy="1320452"/>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a:extLst>
              <a:ext uri="{FF2B5EF4-FFF2-40B4-BE49-F238E27FC236}">
                <a16:creationId xmlns:a16="http://schemas.microsoft.com/office/drawing/2014/main" id="{76C95B42-F77C-4B76-B4A2-8859F6694536}"/>
              </a:ext>
            </a:extLst>
          </p:cNvPr>
          <p:cNvGrpSpPr/>
          <p:nvPr userDrawn="1"/>
        </p:nvGrpSpPr>
        <p:grpSpPr>
          <a:xfrm>
            <a:off x="9013882" y="2446217"/>
            <a:ext cx="2895851" cy="761295"/>
            <a:chOff x="8201082" y="2090313"/>
            <a:chExt cx="2895851" cy="761295"/>
          </a:xfrm>
        </p:grpSpPr>
        <p:pic>
          <p:nvPicPr>
            <p:cNvPr id="16" name="图片 15">
              <a:extLst>
                <a:ext uri="{FF2B5EF4-FFF2-40B4-BE49-F238E27FC236}">
                  <a16:creationId xmlns:a16="http://schemas.microsoft.com/office/drawing/2014/main" id="{36630DFA-0FAF-4302-A188-320C0BF52FCC}"/>
                </a:ext>
              </a:extLst>
            </p:cNvPr>
            <p:cNvPicPr>
              <a:picLocks noChangeAspect="1"/>
            </p:cNvPicPr>
            <p:nvPr userDrawn="1"/>
          </p:nvPicPr>
          <p:blipFill rotWithShape="1">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100000" contrast="20000"/>
                      </a14:imgEffect>
                    </a14:imgLayer>
                  </a14:imgProps>
                </a:ext>
                <a:ext uri="{28A0092B-C50C-407E-A947-70E740481C1C}">
                  <a14:useLocalDpi xmlns:a14="http://schemas.microsoft.com/office/drawing/2010/main" val="0"/>
                </a:ext>
              </a:extLst>
            </a:blip>
            <a:srcRect l="68781" t="-39299" r="3657"/>
            <a:stretch/>
          </p:blipFill>
          <p:spPr>
            <a:xfrm>
              <a:off x="8335853" y="2090313"/>
              <a:ext cx="2626310" cy="455772"/>
            </a:xfrm>
            <a:prstGeom prst="rect">
              <a:avLst/>
            </a:prstGeom>
          </p:spPr>
        </p:pic>
        <p:pic>
          <p:nvPicPr>
            <p:cNvPr id="12" name="图片 11">
              <a:extLst>
                <a:ext uri="{FF2B5EF4-FFF2-40B4-BE49-F238E27FC236}">
                  <a16:creationId xmlns:a16="http://schemas.microsoft.com/office/drawing/2014/main" id="{18618642-794D-460D-A5F1-EF34C97319E1}"/>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a:extLst>
              <a:ext uri="{FF2B5EF4-FFF2-40B4-BE49-F238E27FC236}">
                <a16:creationId xmlns:a16="http://schemas.microsoft.com/office/drawing/2014/main" id="{62BC467B-8A28-4AF3-9D04-F540A60E1F49}"/>
              </a:ext>
            </a:extLst>
          </p:cNvPr>
          <p:cNvSpPr/>
          <p:nvPr userDrawn="1"/>
        </p:nvSpPr>
        <p:spPr>
          <a:xfrm>
            <a:off x="1986523" y="1024614"/>
            <a:ext cx="4109742" cy="4109742"/>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715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a:extLst>
              <a:ext uri="{FF2B5EF4-FFF2-40B4-BE49-F238E27FC236}">
                <a16:creationId xmlns:a16="http://schemas.microsoft.com/office/drawing/2014/main" id="{0A6CD1AB-0EA7-41C2-A48C-02E63ABB39C5}"/>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5" name="平行四边形 4">
            <a:extLst>
              <a:ext uri="{FF2B5EF4-FFF2-40B4-BE49-F238E27FC236}">
                <a16:creationId xmlns:a16="http://schemas.microsoft.com/office/drawing/2014/main" id="{1A886509-BB94-48D6-B91C-A98B6C84EBDA}"/>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848A9A7-A5BB-4C53-996F-B184AF28C8FB}"/>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4908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138724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126238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3649" y="-13843"/>
            <a:ext cx="9178350" cy="6883762"/>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35911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p:blipFill>
        <p:spPr>
          <a:xfrm>
            <a:off x="12951" y="-13844"/>
            <a:ext cx="12179048"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407964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C2426BE-E934-474B-AA84-5FDF1A7162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6" y="0"/>
            <a:ext cx="12158227" cy="6858000"/>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56186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封面-05">
    <p:bg>
      <p:bgPr>
        <a:solidFill>
          <a:schemeClr val="bg1">
            <a:lumMod val="85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52922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a:extLst>
              <a:ext uri="{FF2B5EF4-FFF2-40B4-BE49-F238E27FC236}">
                <a16:creationId xmlns:a16="http://schemas.microsoft.com/office/drawing/2014/main" id="{97D16C68-09BE-48D4-B317-0E62385A4AB7}"/>
              </a:ext>
            </a:extLst>
          </p:cNvPr>
          <p:cNvSpPr txBox="1"/>
          <p:nvPr userDrawn="1"/>
        </p:nvSpPr>
        <p:spPr>
          <a:xfrm>
            <a:off x="921270" y="2093253"/>
            <a:ext cx="2282428" cy="781050"/>
          </a:xfrm>
          <a:prstGeom prst="rect">
            <a:avLst/>
          </a:prstGeom>
        </p:spPr>
        <p:txBody>
          <a:bodyPr vert="horz" rtlCol="0" anchor="t" anchorCtr="0">
            <a:noAutofit/>
          </a:bodyPr>
          <a:lstStyle/>
          <a:p>
            <a:pPr defTabSz="457200">
              <a:lnSpc>
                <a:spcPct val="83333"/>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a:extLst>
              <a:ext uri="{FF2B5EF4-FFF2-40B4-BE49-F238E27FC236}">
                <a16:creationId xmlns:a16="http://schemas.microsoft.com/office/drawing/2014/main" id="{724F8D4B-8C2E-4306-B787-654B6E9690BC}"/>
              </a:ext>
            </a:extLst>
          </p:cNvPr>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id="{BD6EAB5C-51C9-44D9-9038-D6187D86B09C}"/>
              </a:ext>
            </a:extLst>
          </p:cNvPr>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 fmla="*/ 5092700 w 9051317"/>
              <a:gd name="connsiteY0" fmla="*/ 0 h 6884544"/>
              <a:gd name="connsiteX1" fmla="*/ 8724495 w 9051317"/>
              <a:gd name="connsiteY1" fmla="*/ 12700 h 6884544"/>
              <a:gd name="connsiteX2" fmla="*/ 8832115 w 9051317"/>
              <a:gd name="connsiteY2" fmla="*/ 478995 h 6884544"/>
              <a:gd name="connsiteX3" fmla="*/ 9051317 w 9051317"/>
              <a:gd name="connsiteY3" fmla="*/ 2653428 h 6884544"/>
              <a:gd name="connsiteX4" fmla="*/ 8203435 w 9051317"/>
              <a:gd name="connsiteY4" fmla="*/ 6853135 h 6884544"/>
              <a:gd name="connsiteX5" fmla="*/ 8189236 w 9051317"/>
              <a:gd name="connsiteY5" fmla="*/ 6884544 h 6884544"/>
              <a:gd name="connsiteX6" fmla="*/ 0 w 9051317"/>
              <a:gd name="connsiteY6" fmla="*/ 6884544 h 6884544"/>
              <a:gd name="connsiteX7" fmla="*/ 5092700 w 9051317"/>
              <a:gd name="connsiteY7" fmla="*/ 0 h 6884544"/>
              <a:gd name="connsiteX0" fmla="*/ 0 w 3958617"/>
              <a:gd name="connsiteY0" fmla="*/ 0 h 6884544"/>
              <a:gd name="connsiteX1" fmla="*/ 3631795 w 3958617"/>
              <a:gd name="connsiteY1" fmla="*/ 12700 h 6884544"/>
              <a:gd name="connsiteX2" fmla="*/ 3739415 w 3958617"/>
              <a:gd name="connsiteY2" fmla="*/ 478995 h 6884544"/>
              <a:gd name="connsiteX3" fmla="*/ 3958617 w 3958617"/>
              <a:gd name="connsiteY3" fmla="*/ 2653428 h 6884544"/>
              <a:gd name="connsiteX4" fmla="*/ 3110735 w 3958617"/>
              <a:gd name="connsiteY4" fmla="*/ 6853135 h 6884544"/>
              <a:gd name="connsiteX5" fmla="*/ 3096536 w 3958617"/>
              <a:gd name="connsiteY5" fmla="*/ 6884544 h 6884544"/>
              <a:gd name="connsiteX6" fmla="*/ 0 w 3958617"/>
              <a:gd name="connsiteY6" fmla="*/ 6884544 h 6884544"/>
              <a:gd name="connsiteX7" fmla="*/ 0 w 3958617"/>
              <a:gd name="connsiteY7" fmla="*/ 0 h 688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BB2CC4E1-7380-47A3-B004-2A40D778D829}"/>
              </a:ext>
            </a:extLst>
          </p:cNvPr>
          <p:cNvSpPr/>
          <p:nvPr userDrawn="1"/>
        </p:nvSpPr>
        <p:spPr>
          <a:xfrm>
            <a:off x="-24793" y="-26544"/>
            <a:ext cx="3686175" cy="6890895"/>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 fmla="*/ 4523504 w 7775476"/>
              <a:gd name="connsiteY0" fmla="*/ 0 h 6870674"/>
              <a:gd name="connsiteX1" fmla="*/ 7326808 w 7775476"/>
              <a:gd name="connsiteY1" fmla="*/ 12674 h 6870674"/>
              <a:gd name="connsiteX2" fmla="*/ 7370317 w 7775476"/>
              <a:gd name="connsiteY2" fmla="*/ 119746 h 6870674"/>
              <a:gd name="connsiteX3" fmla="*/ 7775476 w 7775476"/>
              <a:gd name="connsiteY3" fmla="*/ 2347313 h 6870674"/>
              <a:gd name="connsiteX4" fmla="*/ 6040912 w 7775476"/>
              <a:gd name="connsiteY4" fmla="*/ 6703392 h 6870674"/>
              <a:gd name="connsiteX5" fmla="*/ 5876541 w 7775476"/>
              <a:gd name="connsiteY5" fmla="*/ 6870674 h 6870674"/>
              <a:gd name="connsiteX6" fmla="*/ 0 w 7775476"/>
              <a:gd name="connsiteY6" fmla="*/ 6870674 h 6870674"/>
              <a:gd name="connsiteX7" fmla="*/ 4523504 w 7775476"/>
              <a:gd name="connsiteY7" fmla="*/ 0 h 6870674"/>
              <a:gd name="connsiteX0" fmla="*/ 0 w 3251972"/>
              <a:gd name="connsiteY0" fmla="*/ 0 h 6870674"/>
              <a:gd name="connsiteX1" fmla="*/ 2803304 w 3251972"/>
              <a:gd name="connsiteY1" fmla="*/ 12674 h 6870674"/>
              <a:gd name="connsiteX2" fmla="*/ 2846813 w 3251972"/>
              <a:gd name="connsiteY2" fmla="*/ 119746 h 6870674"/>
              <a:gd name="connsiteX3" fmla="*/ 3251972 w 3251972"/>
              <a:gd name="connsiteY3" fmla="*/ 2347313 h 6870674"/>
              <a:gd name="connsiteX4" fmla="*/ 1517408 w 3251972"/>
              <a:gd name="connsiteY4" fmla="*/ 6703392 h 6870674"/>
              <a:gd name="connsiteX5" fmla="*/ 1353037 w 3251972"/>
              <a:gd name="connsiteY5" fmla="*/ 6870674 h 6870674"/>
              <a:gd name="connsiteX6" fmla="*/ 0 w 3251972"/>
              <a:gd name="connsiteY6" fmla="*/ 6858000 h 6870674"/>
              <a:gd name="connsiteX7" fmla="*/ 0 w 3251972"/>
              <a:gd name="connsiteY7" fmla="*/ 0 h 6870674"/>
              <a:gd name="connsiteX0" fmla="*/ 14066 w 3266038"/>
              <a:gd name="connsiteY0" fmla="*/ 0 h 6877012"/>
              <a:gd name="connsiteX1" fmla="*/ 2817370 w 3266038"/>
              <a:gd name="connsiteY1" fmla="*/ 12674 h 6877012"/>
              <a:gd name="connsiteX2" fmla="*/ 2860879 w 3266038"/>
              <a:gd name="connsiteY2" fmla="*/ 119746 h 6877012"/>
              <a:gd name="connsiteX3" fmla="*/ 3266038 w 3266038"/>
              <a:gd name="connsiteY3" fmla="*/ 2347313 h 6877012"/>
              <a:gd name="connsiteX4" fmla="*/ 1531474 w 3266038"/>
              <a:gd name="connsiteY4" fmla="*/ 6703392 h 6877012"/>
              <a:gd name="connsiteX5" fmla="*/ 1367103 w 3266038"/>
              <a:gd name="connsiteY5" fmla="*/ 6870674 h 6877012"/>
              <a:gd name="connsiteX6" fmla="*/ 0 w 3266038"/>
              <a:gd name="connsiteY6" fmla="*/ 6877012 h 6877012"/>
              <a:gd name="connsiteX7" fmla="*/ 14066 w 3266038"/>
              <a:gd name="connsiteY7" fmla="*/ 0 h 6877012"/>
              <a:gd name="connsiteX0" fmla="*/ 14066 w 3266038"/>
              <a:gd name="connsiteY0" fmla="*/ 0 h 6877012"/>
              <a:gd name="connsiteX1" fmla="*/ 2817370 w 3266038"/>
              <a:gd name="connsiteY1" fmla="*/ 12674 h 6877012"/>
              <a:gd name="connsiteX2" fmla="*/ 2860879 w 3266038"/>
              <a:gd name="connsiteY2" fmla="*/ 119746 h 6877012"/>
              <a:gd name="connsiteX3" fmla="*/ 3266038 w 3266038"/>
              <a:gd name="connsiteY3" fmla="*/ 2347313 h 6877012"/>
              <a:gd name="connsiteX4" fmla="*/ 1531474 w 3266038"/>
              <a:gd name="connsiteY4" fmla="*/ 6703392 h 6877012"/>
              <a:gd name="connsiteX5" fmla="*/ 1367103 w 3266038"/>
              <a:gd name="connsiteY5" fmla="*/ 6877011 h 6877012"/>
              <a:gd name="connsiteX6" fmla="*/ 0 w 3266038"/>
              <a:gd name="connsiteY6" fmla="*/ 6877012 h 6877012"/>
              <a:gd name="connsiteX7" fmla="*/ 14066 w 3266038"/>
              <a:gd name="connsiteY7" fmla="*/ 0 h 687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038" h="6877012">
                <a:moveTo>
                  <a:pt x="14066" y="0"/>
                </a:moveTo>
                <a:lnTo>
                  <a:pt x="2817370" y="12674"/>
                </a:lnTo>
                <a:lnTo>
                  <a:pt x="2860879" y="119746"/>
                </a:lnTo>
                <a:cubicBezTo>
                  <a:pt x="3122991" y="814337"/>
                  <a:pt x="3266038" y="1564616"/>
                  <a:pt x="3266038" y="2347313"/>
                </a:cubicBezTo>
                <a:cubicBezTo>
                  <a:pt x="3266038" y="4024521"/>
                  <a:pt x="2609189" y="5552872"/>
                  <a:pt x="1531474" y="6703392"/>
                </a:cubicBezTo>
                <a:lnTo>
                  <a:pt x="1367103" y="6877011"/>
                </a:lnTo>
                <a:lnTo>
                  <a:pt x="0" y="6877012"/>
                </a:lnTo>
                <a:cubicBezTo>
                  <a:pt x="4689" y="4584675"/>
                  <a:pt x="9377" y="2292337"/>
                  <a:pt x="14066" y="0"/>
                </a:cubicBez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a:extLst>
              <a:ext uri="{FF2B5EF4-FFF2-40B4-BE49-F238E27FC236}">
                <a16:creationId xmlns:a16="http://schemas.microsoft.com/office/drawing/2014/main" id="{BEBD6282-AE46-4FC1-BD41-226149B53843}"/>
              </a:ext>
            </a:extLst>
          </p:cNvPr>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453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0B79D9FE-9926-4B65-873C-101156698B56}"/>
              </a:ext>
            </a:extLst>
          </p:cNvPr>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a:extLst>
              <a:ext uri="{FF2B5EF4-FFF2-40B4-BE49-F238E27FC236}">
                <a16:creationId xmlns:a16="http://schemas.microsoft.com/office/drawing/2014/main" id="{1ED53AB2-8A56-464B-B4B9-C961F4B31A6A}"/>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10" name="图片 9">
            <a:extLst>
              <a:ext uri="{FF2B5EF4-FFF2-40B4-BE49-F238E27FC236}">
                <a16:creationId xmlns:a16="http://schemas.microsoft.com/office/drawing/2014/main" id="{C37E6103-638C-46AB-A2C1-30CCB15CB75A}"/>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1119809" y="2801269"/>
            <a:ext cx="1181100" cy="1320452"/>
          </a:xfrm>
          <a:prstGeom prst="rect">
            <a:avLst/>
          </a:prstGeom>
        </p:spPr>
      </p:pic>
    </p:spTree>
    <p:extLst>
      <p:ext uri="{BB962C8B-B14F-4D97-AF65-F5344CB8AC3E}">
        <p14:creationId xmlns:p14="http://schemas.microsoft.com/office/powerpoint/2010/main" val="49976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A62038"/>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a:extLst>
              <a:ext uri="{FF2B5EF4-FFF2-40B4-BE49-F238E27FC236}">
                <a16:creationId xmlns:a16="http://schemas.microsoft.com/office/drawing/2014/main" id="{C3B26717-FDA4-4F26-9FCA-EBA182F70EF2}"/>
              </a:ext>
            </a:extLst>
          </p:cNvPr>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flipV="1">
            <a:off x="0" y="-1"/>
            <a:ext cx="12192000" cy="2411846"/>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8" name="标题 13">
            <a:extLst>
              <a:ext uri="{FF2B5EF4-FFF2-40B4-BE49-F238E27FC236}">
                <a16:creationId xmlns:a16="http://schemas.microsoft.com/office/drawing/2014/main" id="{3340E65D-34C4-46A8-BF3C-A598C812F427}"/>
              </a:ext>
            </a:extLst>
          </p:cNvPr>
          <p:cNvSpPr txBox="1">
            <a:spLocks/>
          </p:cNvSpPr>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a:extLst>
              <a:ext uri="{FF2B5EF4-FFF2-40B4-BE49-F238E27FC236}">
                <a16:creationId xmlns:a16="http://schemas.microsoft.com/office/drawing/2014/main" id="{F8272E20-54D5-4331-9A61-EED5BEA34270}"/>
              </a:ext>
            </a:extLst>
          </p:cNvPr>
          <p:cNvGrpSpPr/>
          <p:nvPr userDrawn="1"/>
        </p:nvGrpSpPr>
        <p:grpSpPr>
          <a:xfrm>
            <a:off x="8330949" y="732786"/>
            <a:ext cx="2895851" cy="747975"/>
            <a:chOff x="1142749" y="5535283"/>
            <a:chExt cx="2895851" cy="747975"/>
          </a:xfrm>
        </p:grpSpPr>
        <p:pic>
          <p:nvPicPr>
            <p:cNvPr id="11" name="图片 10">
              <a:extLst>
                <a:ext uri="{FF2B5EF4-FFF2-40B4-BE49-F238E27FC236}">
                  <a16:creationId xmlns:a16="http://schemas.microsoft.com/office/drawing/2014/main" id="{F29375F3-17D9-4F26-A5A8-65B1D2F886C3}"/>
                </a:ext>
              </a:extLst>
            </p:cNvPr>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12" name="图片 11">
              <a:extLst>
                <a:ext uri="{FF2B5EF4-FFF2-40B4-BE49-F238E27FC236}">
                  <a16:creationId xmlns:a16="http://schemas.microsoft.com/office/drawing/2014/main" id="{B6277559-1A23-4398-9EE5-991AD8C5AFA7}"/>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42619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a:extLst>
              <a:ext uri="{FF2B5EF4-FFF2-40B4-BE49-F238E27FC236}">
                <a16:creationId xmlns:a16="http://schemas.microsoft.com/office/drawing/2014/main" id="{67FC2370-9903-431E-9BFF-5851F1A7F254}"/>
              </a:ext>
            </a:extLst>
          </p:cNvPr>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rot="16200000" flipV="1">
            <a:off x="4698772" y="-2328498"/>
            <a:ext cx="1681026" cy="11078572"/>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pPr/>
              <a:t>‹#›</a:t>
            </a:fld>
            <a:endParaRPr lang="zh-CN" altLang="en-US"/>
          </a:p>
        </p:txBody>
      </p:sp>
      <p:pic>
        <p:nvPicPr>
          <p:cNvPr id="11" name="图片 10">
            <a:extLst>
              <a:ext uri="{FF2B5EF4-FFF2-40B4-BE49-F238E27FC236}">
                <a16:creationId xmlns:a16="http://schemas.microsoft.com/office/drawing/2014/main" id="{4CBC3A0F-B820-40CF-B28C-2F15C2A0F2C4}"/>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9793909" y="2550562"/>
            <a:ext cx="1181100" cy="1320452"/>
          </a:xfrm>
          <a:prstGeom prst="rect">
            <a:avLst/>
          </a:prstGeom>
        </p:spPr>
      </p:pic>
    </p:spTree>
    <p:extLst>
      <p:ext uri="{BB962C8B-B14F-4D97-AF65-F5344CB8AC3E}">
        <p14:creationId xmlns:p14="http://schemas.microsoft.com/office/powerpoint/2010/main" val="2931099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9C3CF109-AFDF-4405-B2CB-EE413ABA97A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98" r:id="rId1"/>
    <p:sldLayoutId id="2147483670" r:id="rId2"/>
    <p:sldLayoutId id="2147483692" r:id="rId3"/>
    <p:sldLayoutId id="2147483693" r:id="rId4"/>
    <p:sldLayoutId id="2147483697" r:id="rId5"/>
    <p:sldLayoutId id="2147483699" r:id="rId6"/>
    <p:sldLayoutId id="2147483675" r:id="rId7"/>
    <p:sldLayoutId id="2147483680" r:id="rId8"/>
    <p:sldLayoutId id="2147483696" r:id="rId9"/>
    <p:sldLayoutId id="2147483681" r:id="rId10"/>
    <p:sldLayoutId id="2147483651" r:id="rId11"/>
    <p:sldLayoutId id="2147483695" r:id="rId12"/>
    <p:sldLayoutId id="2147483700" r:id="rId13"/>
    <p:sldLayoutId id="2147483701" r:id="rId14"/>
    <p:sldLayoutId id="2147483684" r:id="rId15"/>
    <p:sldLayoutId id="2147483652" r:id="rId16"/>
    <p:sldLayoutId id="2147483694"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5">
            <a:extLst>
              <a:ext uri="{FF2B5EF4-FFF2-40B4-BE49-F238E27FC236}">
                <a16:creationId xmlns:a16="http://schemas.microsoft.com/office/drawing/2014/main" id="{7335E556-E6E7-4374-A839-AD13EE51E8CF}"/>
              </a:ext>
            </a:extLst>
          </p:cNvPr>
          <p:cNvPicPr>
            <a:picLocks noChangeAspect="1"/>
          </p:cNvPicPr>
          <p:nvPr/>
        </p:nvPicPr>
        <p:blipFill>
          <a:blip r:embed="rId3">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5" name="任意多边形: 形状 4">
            <a:extLst>
              <a:ext uri="{FF2B5EF4-FFF2-40B4-BE49-F238E27FC236}">
                <a16:creationId xmlns:a16="http://schemas.microsoft.com/office/drawing/2014/main" id="{DCB7B766-6D7C-489C-94D0-51EF075B41ED}"/>
              </a:ext>
            </a:extLst>
          </p:cNvPr>
          <p:cNvSpPr/>
          <p:nvPr/>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F31E5E01-E43C-4BD8-926A-97C0FEAAF05A}"/>
              </a:ext>
            </a:extLst>
          </p:cNvPr>
          <p:cNvSpPr/>
          <p:nvPr/>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0C48E97D-88BC-437D-8C49-8E0067159F6D}"/>
              </a:ext>
            </a:extLst>
          </p:cNvPr>
          <p:cNvSpPr txBox="1">
            <a:spLocks/>
          </p:cNvSpPr>
          <p:nvPr/>
        </p:nvSpPr>
        <p:spPr>
          <a:xfrm>
            <a:off x="1069561" y="1742554"/>
            <a:ext cx="7525799" cy="1789918"/>
          </a:xfrm>
          <a:prstGeom prst="rect">
            <a:avLst/>
          </a:prstGeom>
        </p:spPr>
        <p:txBody>
          <a:bodyPr anchor="t">
            <a:noAutofit/>
          </a:bodyPr>
          <a:lstStyle>
            <a:lvl1pPr algn="l" defTabSz="914400" rtl="0" eaLnBrk="1" latinLnBrk="0" hangingPunct="1">
              <a:lnSpc>
                <a:spcPct val="100000"/>
              </a:lnSpc>
              <a:spcBef>
                <a:spcPct val="0"/>
              </a:spcBef>
              <a:buNone/>
              <a:defRPr sz="5400" b="1" kern="1200" spc="300">
                <a:solidFill>
                  <a:schemeClr val="bg1"/>
                </a:solidFill>
                <a:latin typeface="+mj-lt"/>
                <a:ea typeface="+mj-ea"/>
                <a:cs typeface="+mj-cs"/>
              </a:defRPr>
            </a:lvl1pPr>
          </a:lstStyle>
          <a:p>
            <a:r>
              <a:rPr lang="zh-CN" altLang="en-US" dirty="0"/>
              <a:t>神经网络量化实现</a:t>
            </a:r>
          </a:p>
        </p:txBody>
      </p:sp>
      <p:pic>
        <p:nvPicPr>
          <p:cNvPr id="8" name="图片 7">
            <a:extLst>
              <a:ext uri="{FF2B5EF4-FFF2-40B4-BE49-F238E27FC236}">
                <a16:creationId xmlns:a16="http://schemas.microsoft.com/office/drawing/2014/main" id="{ED171120-AB5C-4413-BF27-E04BA85508C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11" name="组合 10">
            <a:extLst>
              <a:ext uri="{FF2B5EF4-FFF2-40B4-BE49-F238E27FC236}">
                <a16:creationId xmlns:a16="http://schemas.microsoft.com/office/drawing/2014/main" id="{D5DD2422-3520-4BE8-B878-B31BF50F353C}"/>
              </a:ext>
            </a:extLst>
          </p:cNvPr>
          <p:cNvGrpSpPr/>
          <p:nvPr/>
        </p:nvGrpSpPr>
        <p:grpSpPr>
          <a:xfrm>
            <a:off x="1142749" y="5385894"/>
            <a:ext cx="2895851" cy="747975"/>
            <a:chOff x="1142749" y="5535283"/>
            <a:chExt cx="2895851" cy="747975"/>
          </a:xfrm>
        </p:grpSpPr>
        <p:pic>
          <p:nvPicPr>
            <p:cNvPr id="12" name="图片 11">
              <a:extLst>
                <a:ext uri="{FF2B5EF4-FFF2-40B4-BE49-F238E27FC236}">
                  <a16:creationId xmlns:a16="http://schemas.microsoft.com/office/drawing/2014/main" id="{CFD4CD05-ED13-4C2C-8AFE-AD7EF7E8D909}"/>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13" name="图片 12">
              <a:extLst>
                <a:ext uri="{FF2B5EF4-FFF2-40B4-BE49-F238E27FC236}">
                  <a16:creationId xmlns:a16="http://schemas.microsoft.com/office/drawing/2014/main" id="{D6E0EA7E-9AE2-4906-A971-CDB99D044FB7}"/>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
        <p:nvSpPr>
          <p:cNvPr id="14" name="文本占位符 9">
            <a:extLst>
              <a:ext uri="{FF2B5EF4-FFF2-40B4-BE49-F238E27FC236}">
                <a16:creationId xmlns:a16="http://schemas.microsoft.com/office/drawing/2014/main" id="{E2019E2E-879B-4D36-B498-1C60A94215A2}"/>
              </a:ext>
            </a:extLst>
          </p:cNvPr>
          <p:cNvSpPr txBox="1">
            <a:spLocks/>
          </p:cNvSpPr>
          <p:nvPr/>
        </p:nvSpPr>
        <p:spPr>
          <a:xfrm>
            <a:off x="1069561" y="3748822"/>
            <a:ext cx="6933903" cy="116470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spc="600" dirty="0">
                <a:solidFill>
                  <a:schemeClr val="bg1"/>
                </a:solidFill>
              </a:rPr>
              <a:t>王文茜：</a:t>
            </a:r>
            <a:r>
              <a:rPr lang="en-US" altLang="zh-CN" sz="1800" spc="600" dirty="0">
                <a:solidFill>
                  <a:schemeClr val="bg1"/>
                </a:solidFill>
              </a:rPr>
              <a:t>ACIQ+</a:t>
            </a:r>
            <a:r>
              <a:rPr lang="zh-CN" altLang="en-US" sz="1800" spc="600" dirty="0">
                <a:solidFill>
                  <a:schemeClr val="bg1"/>
                </a:solidFill>
              </a:rPr>
              <a:t>辅助</a:t>
            </a:r>
            <a:r>
              <a:rPr lang="en-US" altLang="zh-CN" sz="1800" spc="600" dirty="0" err="1">
                <a:solidFill>
                  <a:schemeClr val="bg1"/>
                </a:solidFill>
              </a:rPr>
              <a:t>Adaround</a:t>
            </a:r>
            <a:r>
              <a:rPr lang="zh-CN" altLang="en-US" sz="1800" spc="600" dirty="0">
                <a:solidFill>
                  <a:schemeClr val="bg1"/>
                </a:solidFill>
              </a:rPr>
              <a:t>训练代码</a:t>
            </a:r>
            <a:endParaRPr lang="en-US" altLang="zh-CN" sz="1800" spc="600" dirty="0">
              <a:solidFill>
                <a:schemeClr val="bg1"/>
              </a:solidFill>
            </a:endParaRPr>
          </a:p>
          <a:p>
            <a:pPr marL="0" indent="0">
              <a:lnSpc>
                <a:spcPct val="100000"/>
              </a:lnSpc>
              <a:buNone/>
            </a:pPr>
            <a:r>
              <a:rPr lang="zh-CN" altLang="en-US" sz="1800" spc="600" dirty="0">
                <a:solidFill>
                  <a:schemeClr val="bg1"/>
                </a:solidFill>
              </a:rPr>
              <a:t>杨冠柔：</a:t>
            </a:r>
            <a:r>
              <a:rPr lang="en-US" altLang="zh-CN" sz="1800" spc="600" dirty="0" err="1">
                <a:solidFill>
                  <a:schemeClr val="bg1"/>
                </a:solidFill>
              </a:rPr>
              <a:t>Adaround</a:t>
            </a:r>
            <a:endParaRPr lang="zh-CN" altLang="en-US" sz="1800" spc="600" dirty="0">
              <a:solidFill>
                <a:schemeClr val="bg1"/>
              </a:solidFill>
            </a:endParaRPr>
          </a:p>
        </p:txBody>
      </p:sp>
    </p:spTree>
    <p:extLst>
      <p:ext uri="{BB962C8B-B14F-4D97-AF65-F5344CB8AC3E}">
        <p14:creationId xmlns:p14="http://schemas.microsoft.com/office/powerpoint/2010/main" val="38756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ACIQ</a:t>
            </a:r>
            <a:r>
              <a:rPr lang="zh-CN" altLang="en-US" dirty="0"/>
              <a:t>实现</a:t>
            </a:r>
            <a:endParaRPr lang="zh-CN" altLang="en-US" b="0"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537676" y="1190090"/>
                <a:ext cx="11174254" cy="4765791"/>
              </a:xfrm>
            </p:spPr>
            <p:txBody>
              <a:bodyPr/>
              <a:lstStyle/>
              <a:p>
                <a:r>
                  <a:rPr lang="zh-CN" altLang="en-US" dirty="0"/>
                  <a:t>对</a:t>
                </a:r>
                <a:r>
                  <a:rPr lang="en-US" altLang="zh-CN" dirty="0"/>
                  <a:t>activation</a:t>
                </a:r>
                <a:r>
                  <a:rPr lang="zh-CN" altLang="en-US" dirty="0"/>
                  <a:t>进行</a:t>
                </a:r>
                <a:r>
                  <a:rPr lang="en-US" altLang="zh-CN" dirty="0"/>
                  <a:t>ACIQ</a:t>
                </a:r>
                <a:r>
                  <a:rPr lang="zh-CN" altLang="en-US" dirty="0"/>
                  <a:t>量化</a:t>
                </a:r>
                <a:endParaRPr lang="en-US" altLang="zh-CN" dirty="0"/>
              </a:p>
              <a:p>
                <a:pPr lvl="1"/>
                <a:r>
                  <a:rPr lang="zh-CN" altLang="en-US" dirty="0"/>
                  <a:t>计算</a:t>
                </a:r>
                <a:r>
                  <a:rPr lang="en-US" altLang="zh-CN" dirty="0"/>
                  <a:t>Laplace</a:t>
                </a:r>
                <a:r>
                  <a:rPr lang="zh-CN" altLang="en-US" dirty="0"/>
                  <a:t>分布参数与</a:t>
                </a:r>
                <a14:m>
                  <m:oMath xmlns:m="http://schemas.openxmlformats.org/officeDocument/2006/math">
                    <m:r>
                      <a:rPr lang="en-US" altLang="zh-CN" i="1" dirty="0">
                        <a:latin typeface="Cambria Math" panose="02040503050406030204" pitchFamily="18" charset="0"/>
                      </a:rPr>
                      <m:t>𝛼</m:t>
                    </m:r>
                  </m:oMath>
                </a14:m>
                <a:r>
                  <a:rPr lang="zh-CN" altLang="en-US" dirty="0"/>
                  <a:t>值</a:t>
                </a:r>
                <a:r>
                  <a:rPr lang="en-US" altLang="zh-CN" b="1" dirty="0"/>
                  <a:t>: </a:t>
                </a:r>
                <a14:m>
                  <m:oMath xmlns:m="http://schemas.openxmlformats.org/officeDocument/2006/math">
                    <m:r>
                      <a:rPr lang="en-US" altLang="zh-CN" b="0" i="1" dirty="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𝑚𝑒𝑎</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𝑖</m:t>
                        </m:r>
                      </m:sub>
                    </m:sSub>
                    <m:d>
                      <m:dPr>
                        <m:ctrlPr>
                          <a:rPr lang="en-US" altLang="zh-CN" b="0" i="1" dirty="0" smtClean="0">
                            <a:latin typeface="Cambria Math" panose="02040503050406030204" pitchFamily="18" charset="0"/>
                          </a:rPr>
                        </m:ctrlPr>
                      </m:dPr>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𝜇</m:t>
                            </m:r>
                          </m:e>
                        </m:d>
                      </m:e>
                    </m:d>
                    <m:r>
                      <a:rPr lang="en-US" altLang="zh-CN" i="1" dirty="0">
                        <a:latin typeface="Cambria Math" panose="02040503050406030204" pitchFamily="18" charset="0"/>
                      </a:rPr>
                      <m:t>→</m:t>
                    </m:r>
                    <m:r>
                      <a:rPr lang="en-US" altLang="zh-CN" i="1" dirty="0">
                        <a:latin typeface="Cambria Math" panose="02040503050406030204" pitchFamily="18" charset="0"/>
                      </a:rPr>
                      <m:t>𝛼</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𝑀</m:t>
                        </m:r>
                      </m:sub>
                    </m:sSub>
                    <m:r>
                      <a:rPr lang="en-US" altLang="zh-CN" i="1" dirty="0">
                        <a:latin typeface="Cambria Math" panose="02040503050406030204" pitchFamily="18" charset="0"/>
                      </a:rPr>
                      <m:t>⋅</m:t>
                    </m:r>
                    <m:r>
                      <a:rPr lang="en-US" altLang="zh-CN" i="1" dirty="0">
                        <a:latin typeface="Cambria Math" panose="02040503050406030204" pitchFamily="18" charset="0"/>
                      </a:rPr>
                      <m:t>𝑏</m:t>
                    </m:r>
                  </m:oMath>
                </a14:m>
                <a:endParaRPr lang="en-US" altLang="zh-CN" b="0" dirty="0"/>
              </a:p>
              <a:p>
                <a:pPr lvl="1"/>
                <a:r>
                  <a:rPr lang="zh-CN" altLang="en-US" dirty="0"/>
                  <a:t>计算</a:t>
                </a:r>
                <a:r>
                  <a:rPr lang="en-US" altLang="zh-CN" dirty="0"/>
                  <a:t>scale</a:t>
                </a:r>
                <a:r>
                  <a:rPr lang="zh-CN" altLang="en-US" dirty="0"/>
                  <a:t>与</a:t>
                </a:r>
                <a:r>
                  <a:rPr lang="en-US" altLang="zh-CN" dirty="0"/>
                  <a:t>zero: </a:t>
                </a:r>
                <a14:m>
                  <m:oMath xmlns:m="http://schemas.openxmlformats.org/officeDocument/2006/math">
                    <m:r>
                      <m:rPr>
                        <m:sty m:val="p"/>
                      </m:rPr>
                      <a:rPr lang="en-US" altLang="zh-CN" b="0" i="0" dirty="0" smtClean="0">
                        <a:latin typeface="Cambria Math" panose="02040503050406030204" pitchFamily="18" charset="0"/>
                      </a:rPr>
                      <m:t>scale</m:t>
                    </m:r>
                    <m:r>
                      <a:rPr lang="en-US" altLang="zh-CN" b="0" i="1" dirty="0" smtClean="0">
                        <a:latin typeface="Cambria Math" panose="02040503050406030204" pitchFamily="18" charset="0"/>
                      </a:rPr>
                      <m:t>=</m:t>
                    </m:r>
                    <m:box>
                      <m:boxPr>
                        <m:ctrlPr>
                          <a:rPr lang="en-US" altLang="zh-CN" i="1" dirty="0">
                            <a:latin typeface="Cambria Math" panose="02040503050406030204" pitchFamily="18" charset="0"/>
                          </a:rPr>
                        </m:ctrlPr>
                      </m:boxPr>
                      <m:e>
                        <m:argPr>
                          <m:argSz m:val="-1"/>
                        </m:argP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𝛼</m:t>
                            </m:r>
                          </m:num>
                          <m:den>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2</m:t>
                                </m:r>
                              </m:e>
                              <m:sup>
                                <m:r>
                                  <a:rPr lang="en-US" altLang="zh-CN" b="0" i="1" dirty="0" smtClean="0">
                                    <a:latin typeface="Cambria Math" panose="02040503050406030204" pitchFamily="18" charset="0"/>
                                  </a:rPr>
                                  <m:t>𝑀</m:t>
                                </m:r>
                              </m:sup>
                            </m:sSup>
                            <m:r>
                              <a:rPr lang="en-US" altLang="zh-CN" b="0" i="1" dirty="0" smtClean="0">
                                <a:latin typeface="Cambria Math" panose="02040503050406030204" pitchFamily="18" charset="0"/>
                              </a:rPr>
                              <m:t>−1</m:t>
                            </m:r>
                          </m:den>
                        </m:f>
                      </m:e>
                    </m:box>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𝑧𝑒𝑟𝑜</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𝑟𝑜𝑢𝑛𝑑</m:t>
                    </m:r>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𝜇</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𝛼</m:t>
                        </m:r>
                      </m:num>
                      <m:den>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2</m:t>
                            </m:r>
                          </m:e>
                          <m:sup>
                            <m:r>
                              <a:rPr lang="en-US" altLang="zh-CN" i="1" dirty="0">
                                <a:latin typeface="Cambria Math" panose="02040503050406030204" pitchFamily="18" charset="0"/>
                              </a:rPr>
                              <m:t>𝑀</m:t>
                            </m:r>
                          </m:sup>
                        </m:sSup>
                        <m:r>
                          <a:rPr lang="en-US" altLang="zh-CN" b="0" i="1" dirty="0" smtClean="0">
                            <a:latin typeface="Cambria Math" panose="02040503050406030204" pitchFamily="18" charset="0"/>
                          </a:rPr>
                          <m:t>−1</m:t>
                        </m:r>
                      </m:den>
                    </m:f>
                    <m:r>
                      <a:rPr lang="en-US" altLang="zh-CN" b="0" i="1" dirty="0" smtClean="0">
                        <a:latin typeface="Cambria Math" panose="02040503050406030204" pitchFamily="18" charset="0"/>
                      </a:rPr>
                      <m:t>)</m:t>
                    </m:r>
                  </m:oMath>
                </a14:m>
                <a:endParaRPr lang="en-US" altLang="zh-CN" dirty="0"/>
              </a:p>
              <a:p>
                <a:pPr lvl="1"/>
                <a:r>
                  <a:rPr lang="en-US" altLang="zh-CN" dirty="0"/>
                  <a:t>Clip Range</a:t>
                </a:r>
                <a:r>
                  <a:rPr lang="zh-CN" altLang="en-US" dirty="0"/>
                  <a:t>：</a:t>
                </a:r>
                <a14:m>
                  <m:oMath xmlns:m="http://schemas.openxmlformats.org/officeDocument/2006/math">
                    <m:r>
                      <a:rPr lang="en-US" altLang="zh-CN" i="1" dirty="0" smtClean="0">
                        <a:latin typeface="Cambria Math" panose="02040503050406030204" pitchFamily="18" charset="0"/>
                      </a:rPr>
                      <m:t>𝑐𝑙𝑎𝑚𝑝</m:t>
                    </m:r>
                    <m:r>
                      <a:rPr lang="en-US" altLang="zh-CN" i="1" dirty="0" smtClean="0">
                        <a:latin typeface="Cambria Math" panose="02040503050406030204" pitchFamily="18" charset="0"/>
                      </a:rPr>
                      <m:t>(</m:t>
                    </m:r>
                    <m:box>
                      <m:boxPr>
                        <m:ctrlPr>
                          <a:rPr lang="en-US" altLang="zh-CN" i="1" dirty="0" smtClean="0">
                            <a:latin typeface="Cambria Math" panose="02040503050406030204" pitchFamily="18" charset="0"/>
                          </a:rPr>
                        </m:ctrlPr>
                      </m:boxPr>
                      <m:e>
                        <m:argPr>
                          <m:argSz m:val="-1"/>
                        </m:argP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𝑥</m:t>
                            </m:r>
                          </m:num>
                          <m:den>
                            <m:r>
                              <a:rPr lang="en-US" altLang="zh-CN" b="0" i="1" dirty="0" smtClean="0">
                                <a:latin typeface="Cambria Math" panose="02040503050406030204" pitchFamily="18" charset="0"/>
                              </a:rPr>
                              <m:t>𝑠𝑐𝑎𝑙𝑒</m:t>
                            </m:r>
                          </m:den>
                        </m:f>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𝑧𝑒𝑟𝑜</m:t>
                        </m:r>
                      </m:e>
                    </m:box>
                    <m:r>
                      <a:rPr lang="en-US" altLang="zh-CN"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0,2</m:t>
                        </m:r>
                      </m:e>
                      <m:sup>
                        <m:r>
                          <a:rPr lang="en-US" altLang="zh-CN" b="0" i="1" dirty="0" smtClean="0">
                            <a:latin typeface="Cambria Math" panose="02040503050406030204" pitchFamily="18" charset="0"/>
                          </a:rPr>
                          <m:t>𝑀</m:t>
                        </m:r>
                      </m:sup>
                    </m:sSup>
                    <m:r>
                      <a:rPr lang="en-US" altLang="zh-CN" b="0" i="1" dirty="0" smtClean="0">
                        <a:latin typeface="Cambria Math" panose="02040503050406030204" pitchFamily="18" charset="0"/>
                      </a:rPr>
                      <m:t>−1</m:t>
                    </m:r>
                    <m:r>
                      <a:rPr lang="en-US" altLang="zh-CN" i="1" dirty="0" smtClean="0">
                        <a:latin typeface="Cambria Math" panose="02040503050406030204" pitchFamily="18" charset="0"/>
                      </a:rPr>
                      <m:t>)</m:t>
                    </m:r>
                  </m:oMath>
                </a14:m>
                <a:r>
                  <a:rPr lang="en-US" altLang="zh-CN" dirty="0"/>
                  <a:t>.round()</a:t>
                </a:r>
              </a:p>
            </p:txBody>
          </p:sp>
        </mc:Choice>
        <mc:Fallback xmlns="">
          <p:sp>
            <p:nvSpPr>
              <p:cNvPr id="3" name="文本占位符 2">
                <a:extLst>
                  <a:ext uri="{FF2B5EF4-FFF2-40B4-BE49-F238E27FC236}">
                    <a16:creationId xmlns:a16="http://schemas.microsoft.com/office/drawing/2014/main" id="{57368070-998D-4F70-B17A-4782795731FD}"/>
                  </a:ext>
                </a:extLst>
              </p:cNvPr>
              <p:cNvSpPr>
                <a:spLocks noGrp="1" noRot="1" noChangeAspect="1" noMove="1" noResize="1" noEditPoints="1" noAdjustHandles="1" noChangeArrowheads="1" noChangeShapeType="1" noTextEdit="1"/>
              </p:cNvSpPr>
              <p:nvPr>
                <p:ph type="body" sz="quarter" idx="14"/>
              </p:nvPr>
            </p:nvSpPr>
            <p:spPr>
              <a:xfrm>
                <a:off x="537676" y="1190090"/>
                <a:ext cx="11174254" cy="4765791"/>
              </a:xfrm>
              <a:blipFill>
                <a:blip r:embed="rId3"/>
                <a:stretch>
                  <a:fillRect l="-6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10</a:t>
            </a:fld>
            <a:endParaRPr lang="zh-CN" altLang="en-US"/>
          </a:p>
        </p:txBody>
      </p:sp>
      <p:grpSp>
        <p:nvGrpSpPr>
          <p:cNvPr id="9" name="组合 8">
            <a:extLst>
              <a:ext uri="{FF2B5EF4-FFF2-40B4-BE49-F238E27FC236}">
                <a16:creationId xmlns:a16="http://schemas.microsoft.com/office/drawing/2014/main" id="{4C859A80-6748-AE12-0B2C-F2755D61E378}"/>
              </a:ext>
            </a:extLst>
          </p:cNvPr>
          <p:cNvGrpSpPr/>
          <p:nvPr/>
        </p:nvGrpSpPr>
        <p:grpSpPr>
          <a:xfrm>
            <a:off x="5916060" y="3803800"/>
            <a:ext cx="3302306" cy="2097671"/>
            <a:chOff x="8616191" y="1388125"/>
            <a:chExt cx="3253865" cy="2097671"/>
          </a:xfrm>
        </p:grpSpPr>
        <p:sp>
          <p:nvSpPr>
            <p:cNvPr id="6" name="圆角矩形 5">
              <a:extLst>
                <a:ext uri="{FF2B5EF4-FFF2-40B4-BE49-F238E27FC236}">
                  <a16:creationId xmlns:a16="http://schemas.microsoft.com/office/drawing/2014/main" id="{CA596102-0CFF-193D-2BDF-F1151083A7A0}"/>
                </a:ext>
              </a:extLst>
            </p:cNvPr>
            <p:cNvSpPr/>
            <p:nvPr/>
          </p:nvSpPr>
          <p:spPr>
            <a:xfrm>
              <a:off x="8616191" y="1388125"/>
              <a:ext cx="3095739" cy="20976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5AF75B-F241-9AF7-ADFC-28921C8C3DA5}"/>
                    </a:ext>
                  </a:extLst>
                </p:cNvPr>
                <p:cNvSpPr txBox="1"/>
                <p:nvPr/>
              </p:nvSpPr>
              <p:spPr>
                <a:xfrm>
                  <a:off x="8774317" y="1547089"/>
                  <a:ext cx="3095739" cy="1754391"/>
                </a:xfrm>
                <a:prstGeom prst="rect">
                  <a:avLst/>
                </a:prstGeom>
                <a:noFill/>
              </p:spPr>
              <p:txBody>
                <a:bodyPr wrap="square" rtlCol="0">
                  <a:spAutoFit/>
                </a:bodyPr>
                <a:lstStyle/>
                <a:p>
                  <a:r>
                    <a:rPr lang="en-US" altLang="zh-CN" sz="2400" b="1" spc="300" dirty="0">
                      <a:solidFill>
                        <a:schemeClr val="bg1"/>
                      </a:solidFill>
                    </a:rPr>
                    <a:t>Fused </a:t>
                  </a:r>
                  <a:r>
                    <a:rPr lang="en-US" altLang="zh-CN" sz="2400" b="1" spc="300" dirty="0" err="1">
                      <a:solidFill>
                        <a:schemeClr val="bg1"/>
                      </a:solidFill>
                    </a:rPr>
                    <a:t>ReLU</a:t>
                  </a:r>
                  <a:r>
                    <a:rPr lang="en-US" altLang="zh-CN" sz="2400" b="1" spc="300" dirty="0">
                      <a:solidFill>
                        <a:schemeClr val="bg1"/>
                      </a:solidFill>
                    </a:rPr>
                    <a:t>:</a:t>
                  </a:r>
                </a:p>
                <a:p>
                  <a:endParaRPr lang="en-US" altLang="zh-CN" sz="2400" b="1" spc="300" dirty="0">
                    <a:solidFill>
                      <a:schemeClr val="bg1"/>
                    </a:solidFill>
                  </a:endParaRPr>
                </a:p>
                <a:p>
                  <a:pPr/>
                  <a14:m>
                    <m:oMathPara xmlns:m="http://schemas.openxmlformats.org/officeDocument/2006/math">
                      <m:oMathParaPr>
                        <m:jc m:val="left"/>
                      </m:oMathParaPr>
                      <m:oMath xmlns:m="http://schemas.openxmlformats.org/officeDocument/2006/math">
                        <m:r>
                          <m:rPr>
                            <m:sty m:val="p"/>
                          </m:rPr>
                          <a:rPr lang="en-US" altLang="zh-CN" i="1" spc="300" dirty="0" smtClean="0">
                            <a:solidFill>
                              <a:schemeClr val="bg1"/>
                            </a:solidFill>
                            <a:latin typeface="Cambria Math" panose="02040503050406030204" pitchFamily="18" charset="0"/>
                          </a:rPr>
                          <m:t>scale</m:t>
                        </m:r>
                        <m:r>
                          <a:rPr lang="en-US" altLang="zh-CN" i="1" spc="300" dirty="0" smtClean="0">
                            <a:solidFill>
                              <a:schemeClr val="bg1"/>
                            </a:solidFill>
                            <a:latin typeface="Cambria Math" panose="02040503050406030204" pitchFamily="18" charset="0"/>
                          </a:rPr>
                          <m:t>=</m:t>
                        </m:r>
                        <m:box>
                          <m:boxPr>
                            <m:ctrlPr>
                              <a:rPr lang="en-US" altLang="zh-CN" i="1" spc="300" dirty="0">
                                <a:solidFill>
                                  <a:schemeClr val="bg1"/>
                                </a:solidFill>
                                <a:latin typeface="Cambria Math" panose="02040503050406030204" pitchFamily="18" charset="0"/>
                              </a:rPr>
                            </m:ctrlPr>
                          </m:boxPr>
                          <m:e>
                            <m:argPr>
                              <m:argSz m:val="-1"/>
                            </m:argPr>
                            <m:f>
                              <m:fPr>
                                <m:ctrlPr>
                                  <a:rPr lang="en-US" altLang="zh-CN" i="1" spc="300" dirty="0">
                                    <a:solidFill>
                                      <a:schemeClr val="bg1"/>
                                    </a:solidFill>
                                    <a:latin typeface="Cambria Math" panose="02040503050406030204" pitchFamily="18" charset="0"/>
                                  </a:rPr>
                                </m:ctrlPr>
                              </m:fPr>
                              <m:num>
                                <m:func>
                                  <m:funcPr>
                                    <m:ctrlPr>
                                      <a:rPr lang="en-US" altLang="zh-CN" b="0" i="1" spc="300" dirty="0" smtClean="0">
                                        <a:solidFill>
                                          <a:schemeClr val="bg1"/>
                                        </a:solidFill>
                                        <a:latin typeface="Cambria Math" panose="02040503050406030204" pitchFamily="18" charset="0"/>
                                      </a:rPr>
                                    </m:ctrlPr>
                                  </m:funcPr>
                                  <m:fName>
                                    <m:r>
                                      <m:rPr>
                                        <m:sty m:val="p"/>
                                      </m:rPr>
                                      <a:rPr lang="en-US" altLang="zh-CN" b="0" i="0" spc="300" dirty="0" smtClean="0">
                                        <a:solidFill>
                                          <a:schemeClr val="bg1"/>
                                        </a:solidFill>
                                        <a:latin typeface="Cambria Math" panose="02040503050406030204" pitchFamily="18" charset="0"/>
                                      </a:rPr>
                                      <m:t>max</m:t>
                                    </m:r>
                                  </m:fName>
                                  <m:e>
                                    <m:d>
                                      <m:dPr>
                                        <m:ctrlPr>
                                          <a:rPr lang="en-US" altLang="zh-CN" b="0" i="1" spc="300" dirty="0" smtClean="0">
                                            <a:solidFill>
                                              <a:schemeClr val="bg1"/>
                                            </a:solidFill>
                                            <a:latin typeface="Cambria Math" panose="02040503050406030204" pitchFamily="18" charset="0"/>
                                          </a:rPr>
                                        </m:ctrlPr>
                                      </m:dPr>
                                      <m:e>
                                        <m:r>
                                          <a:rPr lang="en-US" altLang="zh-CN" b="0" i="1" spc="300" dirty="0" smtClean="0">
                                            <a:solidFill>
                                              <a:schemeClr val="bg1"/>
                                            </a:solidFill>
                                            <a:latin typeface="Cambria Math" panose="02040503050406030204" pitchFamily="18" charset="0"/>
                                          </a:rPr>
                                          <m:t>𝜇</m:t>
                                        </m:r>
                                        <m:r>
                                          <a:rPr lang="en-US" altLang="zh-CN" b="0" i="1" spc="300" dirty="0" smtClean="0">
                                            <a:solidFill>
                                              <a:schemeClr val="bg1"/>
                                            </a:solidFill>
                                            <a:latin typeface="Cambria Math" panose="02040503050406030204" pitchFamily="18" charset="0"/>
                                          </a:rPr>
                                          <m:t>,0</m:t>
                                        </m:r>
                                      </m:e>
                                    </m:d>
                                  </m:e>
                                </m:func>
                                <m:r>
                                  <a:rPr lang="en-US" altLang="zh-CN" b="0" i="1" spc="300" dirty="0" smtClean="0">
                                    <a:solidFill>
                                      <a:schemeClr val="bg1"/>
                                    </a:solidFill>
                                    <a:latin typeface="Cambria Math" panose="02040503050406030204" pitchFamily="18" charset="0"/>
                                  </a:rPr>
                                  <m:t>+</m:t>
                                </m:r>
                                <m:r>
                                  <a:rPr lang="en-US" altLang="zh-CN" i="1" spc="300" dirty="0">
                                    <a:solidFill>
                                      <a:schemeClr val="bg1"/>
                                    </a:solidFill>
                                    <a:latin typeface="Cambria Math" panose="02040503050406030204" pitchFamily="18" charset="0"/>
                                  </a:rPr>
                                  <m:t>𝛼</m:t>
                                </m:r>
                              </m:num>
                              <m:den>
                                <m:sSup>
                                  <m:sSupPr>
                                    <m:ctrlPr>
                                      <a:rPr lang="en-US" altLang="zh-CN" i="1" spc="300" dirty="0">
                                        <a:solidFill>
                                          <a:schemeClr val="bg1"/>
                                        </a:solidFill>
                                        <a:latin typeface="Cambria Math" panose="02040503050406030204" pitchFamily="18" charset="0"/>
                                      </a:rPr>
                                    </m:ctrlPr>
                                  </m:sSupPr>
                                  <m:e>
                                    <m:r>
                                      <a:rPr lang="en-US" altLang="zh-CN" i="1" spc="300" dirty="0">
                                        <a:solidFill>
                                          <a:schemeClr val="bg1"/>
                                        </a:solidFill>
                                        <a:latin typeface="Cambria Math" panose="02040503050406030204" pitchFamily="18" charset="0"/>
                                      </a:rPr>
                                      <m:t>2</m:t>
                                    </m:r>
                                  </m:e>
                                  <m:sup>
                                    <m:r>
                                      <a:rPr lang="en-US" altLang="zh-CN" i="1" spc="300" dirty="0">
                                        <a:solidFill>
                                          <a:schemeClr val="bg1"/>
                                        </a:solidFill>
                                        <a:latin typeface="Cambria Math" panose="02040503050406030204" pitchFamily="18" charset="0"/>
                                      </a:rPr>
                                      <m:t>𝑀</m:t>
                                    </m:r>
                                  </m:sup>
                                </m:sSup>
                                <m:r>
                                  <a:rPr lang="en-US" altLang="zh-CN" i="1" spc="300" dirty="0">
                                    <a:solidFill>
                                      <a:schemeClr val="bg1"/>
                                    </a:solidFill>
                                    <a:latin typeface="Cambria Math" panose="02040503050406030204" pitchFamily="18" charset="0"/>
                                  </a:rPr>
                                  <m:t>−1</m:t>
                                </m:r>
                              </m:den>
                            </m:f>
                          </m:e>
                        </m:box>
                      </m:oMath>
                    </m:oMathPara>
                  </a14:m>
                  <a:endParaRPr lang="en-US" altLang="zh-CN" i="1" spc="300" dirty="0">
                    <a:solidFill>
                      <a:schemeClr val="bg1"/>
                    </a:solidFill>
                    <a:latin typeface="Cambria Math" panose="02040503050406030204" pitchFamily="18" charset="0"/>
                  </a:endParaRPr>
                </a:p>
                <a:p>
                  <a:endParaRPr lang="en-US" altLang="zh-CN" i="1" spc="300" dirty="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spc="300" dirty="0">
                            <a:solidFill>
                              <a:schemeClr val="bg1"/>
                            </a:solidFill>
                            <a:latin typeface="Cambria Math" panose="02040503050406030204" pitchFamily="18" charset="0"/>
                          </a:rPr>
                          <m:t>𝑧𝑒𝑟𝑜</m:t>
                        </m:r>
                        <m:r>
                          <a:rPr lang="en-US" altLang="zh-CN" i="1" spc="300" dirty="0">
                            <a:solidFill>
                              <a:schemeClr val="bg1"/>
                            </a:solidFill>
                            <a:latin typeface="Cambria Math" panose="02040503050406030204" pitchFamily="18" charset="0"/>
                          </a:rPr>
                          <m:t>=0</m:t>
                        </m:r>
                      </m:oMath>
                    </m:oMathPara>
                  </a14:m>
                  <a:endParaRPr lang="en-US" altLang="zh-CN" i="1" spc="300" dirty="0">
                    <a:solidFill>
                      <a:schemeClr val="bg1"/>
                    </a:solidFill>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EB5AF75B-F241-9AF7-ADFC-28921C8C3DA5}"/>
                    </a:ext>
                  </a:extLst>
                </p:cNvPr>
                <p:cNvSpPr txBox="1">
                  <a:spLocks noRot="1" noChangeAspect="1" noMove="1" noResize="1" noEditPoints="1" noAdjustHandles="1" noChangeArrowheads="1" noChangeShapeType="1" noTextEdit="1"/>
                </p:cNvSpPr>
                <p:nvPr/>
              </p:nvSpPr>
              <p:spPr>
                <a:xfrm>
                  <a:off x="8774317" y="1547089"/>
                  <a:ext cx="3095739" cy="1754391"/>
                </a:xfrm>
                <a:prstGeom prst="rect">
                  <a:avLst/>
                </a:prstGeom>
                <a:blipFill>
                  <a:blip r:embed="rId4"/>
                  <a:stretch>
                    <a:fillRect l="-3226" t="-3623"/>
                  </a:stretch>
                </a:blipFill>
              </p:spPr>
              <p:txBody>
                <a:bodyPr/>
                <a:lstStyle/>
                <a:p>
                  <a:r>
                    <a:rPr lang="zh-CN" altLang="en-US">
                      <a:noFill/>
                    </a:rPr>
                    <a:t> </a:t>
                  </a:r>
                </a:p>
              </p:txBody>
            </p:sp>
          </mc:Fallback>
        </mc:AlternateContent>
      </p:grpSp>
      <p:sp>
        <p:nvSpPr>
          <p:cNvPr id="12" name="直角上箭头 11">
            <a:extLst>
              <a:ext uri="{FF2B5EF4-FFF2-40B4-BE49-F238E27FC236}">
                <a16:creationId xmlns:a16="http://schemas.microsoft.com/office/drawing/2014/main" id="{FDC7147D-1F30-641D-2410-A9595398D8C4}"/>
              </a:ext>
            </a:extLst>
          </p:cNvPr>
          <p:cNvSpPr/>
          <p:nvPr/>
        </p:nvSpPr>
        <p:spPr>
          <a:xfrm rot="5400000" flipV="1">
            <a:off x="8647586" y="3461233"/>
            <a:ext cx="1637937" cy="685135"/>
          </a:xfrm>
          <a:prstGeom prst="bentUpArrow">
            <a:avLst>
              <a:gd name="adj1" fmla="val 6651"/>
              <a:gd name="adj2" fmla="val 15343"/>
              <a:gd name="adj3" fmla="val 13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4946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050587" y="3382273"/>
            <a:ext cx="10272409" cy="724770"/>
          </a:xfrm>
        </p:spPr>
        <p:txBody>
          <a:bodyPr/>
          <a:lstStyle/>
          <a:p>
            <a:r>
              <a:rPr lang="en-US" altLang="zh-CN" dirty="0" err="1"/>
              <a:t>Adaround</a:t>
            </a:r>
            <a:endParaRPr lang="zh-CN" altLang="en-US"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050587" y="4346795"/>
            <a:ext cx="10272409" cy="1534265"/>
          </a:xfrm>
        </p:spPr>
        <p:txBody>
          <a:bodyPr/>
          <a:lstStyle/>
          <a:p>
            <a:pPr algn="ctr" defTabSz="457200">
              <a:lnSpc>
                <a:spcPct val="125000"/>
              </a:lnSpc>
            </a:pPr>
            <a:r>
              <a:rPr lang="zh-CN" altLang="en-US" sz="1800" spc="28" dirty="0">
                <a:solidFill>
                  <a:schemeClr val="bg1">
                    <a:lumMod val="65000"/>
                  </a:schemeClr>
                </a:solidFill>
                <a:latin typeface="微软雅黑" panose="020B0503020204020204" pitchFamily="34" charset="-122"/>
                <a:ea typeface="微软雅黑" panose="020B0503020204020204" pitchFamily="34" charset="-122"/>
              </a:rPr>
              <a:t>原理与代码实现</a:t>
            </a: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6" name="image 302">
            <a:extLst>
              <a:ext uri="{FF2B5EF4-FFF2-40B4-BE49-F238E27FC236}">
                <a16:creationId xmlns:a16="http://schemas.microsoft.com/office/drawing/2014/main" id="{24E1FA8E-1844-4960-BD42-7E69B0451EB8}"/>
              </a:ext>
            </a:extLst>
          </p:cNvPr>
          <p:cNvPicPr>
            <a:picLocks noChangeAspect="1"/>
          </p:cNvPicPr>
          <p:nvPr/>
        </p:nvPicPr>
        <p:blipFill>
          <a:blip r:embed="rId2"/>
          <a:srcRect/>
          <a:stretch>
            <a:fillRect/>
          </a:stretch>
        </p:blipFill>
        <p:spPr>
          <a:xfrm>
            <a:off x="5211763" y="1376354"/>
            <a:ext cx="1768475" cy="1768475"/>
          </a:xfrm>
          <a:prstGeom prst="rect">
            <a:avLst/>
          </a:prstGeom>
        </p:spPr>
      </p:pic>
      <p:sp>
        <p:nvSpPr>
          <p:cNvPr id="7" name="Object 305">
            <a:extLst>
              <a:ext uri="{FF2B5EF4-FFF2-40B4-BE49-F238E27FC236}">
                <a16:creationId xmlns:a16="http://schemas.microsoft.com/office/drawing/2014/main" id="{2E20917B-CE14-419D-87CB-57B7816D62CB}"/>
              </a:ext>
            </a:extLst>
          </p:cNvPr>
          <p:cNvSpPr txBox="1"/>
          <p:nvPr/>
        </p:nvSpPr>
        <p:spPr>
          <a:xfrm>
            <a:off x="5254625" y="1803391"/>
            <a:ext cx="1682750" cy="914400"/>
          </a:xfrm>
          <a:prstGeom prst="rect">
            <a:avLst/>
          </a:prstGeom>
        </p:spPr>
        <p:txBody>
          <a:bodyPr vert="horz" rtlCol="0" anchor="t" anchorCtr="0">
            <a:noAutofit/>
          </a:bodyPr>
          <a:lstStyle/>
          <a:p>
            <a:pPr algn="ctr" defTabSz="457200"/>
            <a:r>
              <a:rPr lang="en-US" altLang="zh-CN" sz="6000" b="1" spc="-123" dirty="0">
                <a:solidFill>
                  <a:srgbClr val="A62038"/>
                </a:solidFill>
                <a:latin typeface="微软雅黑" panose="020B0503020204020204" pitchFamily="34" charset="-122"/>
                <a:ea typeface="微软雅黑" panose="020B0503020204020204" pitchFamily="34" charset="-122"/>
              </a:rPr>
              <a:t>02</a:t>
            </a:r>
            <a:endParaRPr lang="zh-CN" altLang="en-US" sz="900" b="1" dirty="0">
              <a:solidFill>
                <a:srgbClr val="A62038"/>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356760EA-2961-4276-A8B1-F1E1064C5EC2}"/>
              </a:ext>
            </a:extLst>
          </p:cNvPr>
          <p:cNvSpPr>
            <a:spLocks noGrp="1"/>
          </p:cNvSpPr>
          <p:nvPr>
            <p:ph type="sldNum" sz="quarter" idx="4"/>
          </p:nvPr>
        </p:nvSpPr>
        <p:spPr/>
        <p:txBody>
          <a:bodyPr/>
          <a:lstStyle/>
          <a:p>
            <a:fld id="{548644C6-89F0-466C-949F-E70AD72679A8}" type="slidenum">
              <a:rPr lang="zh-CN" altLang="en-US" smtClean="0"/>
              <a:pPr/>
              <a:t>11</a:t>
            </a:fld>
            <a:endParaRPr lang="zh-CN" altLang="en-US"/>
          </a:p>
        </p:txBody>
      </p:sp>
    </p:spTree>
    <p:extLst>
      <p:ext uri="{BB962C8B-B14F-4D97-AF65-F5344CB8AC3E}">
        <p14:creationId xmlns:p14="http://schemas.microsoft.com/office/powerpoint/2010/main" val="427209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err="1"/>
              <a:t>Adaround</a:t>
            </a:r>
            <a:r>
              <a:rPr lang="en-US" altLang="zh-CN" dirty="0"/>
              <a:t> </a:t>
            </a:r>
            <a:r>
              <a:rPr lang="zh-CN" altLang="en-US" dirty="0"/>
              <a:t>量化原理</a:t>
            </a:r>
            <a:endParaRPr lang="en-US" altLang="zh-CN" b="0" dirty="0"/>
          </a:p>
        </p:txBody>
      </p:sp>
      <p:sp>
        <p:nvSpPr>
          <p:cNvPr id="3" name="文本占位符 2"/>
          <p:cNvSpPr>
            <a:spLocks noGrp="1"/>
          </p:cNvSpPr>
          <p:nvPr>
            <p:ph type="body" sz="quarter" idx="14"/>
          </p:nvPr>
        </p:nvSpPr>
        <p:spPr>
          <a:xfrm>
            <a:off x="537845" y="1189990"/>
            <a:ext cx="11174095" cy="5029835"/>
          </a:xfrm>
        </p:spPr>
        <p:txBody>
          <a:bodyPr/>
          <a:lstStyle/>
          <a:p>
            <a:r>
              <a:rPr lang="en-US" altLang="zh-CN" b="1" dirty="0"/>
              <a:t>Adaround: weight-rounding mechanism for post-training quantization that adapts to the data and the task loss.</a:t>
            </a:r>
          </a:p>
          <a:p>
            <a:r>
              <a:rPr lang="en-US" altLang="zh-CN" b="1" dirty="0"/>
              <a:t>Motivation</a:t>
            </a:r>
            <a:r>
              <a:rPr lang="zh-CN" altLang="en-US" b="1" dirty="0"/>
              <a:t>： </a:t>
            </a:r>
            <a:endParaRPr lang="en-US" altLang="zh-CN" dirty="0"/>
          </a:p>
          <a:p>
            <a:pPr marL="457200" lvl="1" indent="0">
              <a:buFont typeface="+mj-lt"/>
              <a:buNone/>
            </a:pPr>
            <a:r>
              <a:rPr lang="en-US" altLang="zh-CN" dirty="0"/>
              <a:t>“Rounding-to-nearest”</a:t>
            </a:r>
            <a:r>
              <a:rPr lang="zh-CN" altLang="en-US" dirty="0"/>
              <a:t>：assigning each floating-point weight to its nearest fixed-point value.</a:t>
            </a:r>
          </a:p>
          <a:p>
            <a:pPr marL="457200" lvl="1" indent="0">
              <a:buFont typeface="+mj-lt"/>
              <a:buNone/>
            </a:pPr>
            <a:endParaRPr lang="zh-CN" altLang="en-US" dirty="0"/>
          </a:p>
          <a:p>
            <a:pPr marL="457200" lvl="1" indent="0">
              <a:buFont typeface="+mj-lt"/>
              <a:buNone/>
            </a:pPr>
            <a:endParaRPr lang="zh-CN" altLang="en-US" dirty="0"/>
          </a:p>
          <a:p>
            <a:pPr marL="457200" lvl="1" indent="0">
              <a:buFont typeface="+mj-lt"/>
              <a:buNone/>
            </a:pPr>
            <a:r>
              <a:rPr lang="en-US" altLang="zh-CN" dirty="0"/>
              <a:t>not the best</a:t>
            </a:r>
            <a:endParaRPr lang="zh-CN" altLang="en-US" dirty="0"/>
          </a:p>
          <a:p>
            <a:pPr marL="457200" lvl="1" indent="0">
              <a:buFont typeface="+mj-lt"/>
              <a:buNone/>
            </a:pPr>
            <a:endParaRPr lang="zh-CN" altLang="en-US" dirty="0"/>
          </a:p>
          <a:p>
            <a:pPr marL="457200" lvl="1" indent="0">
              <a:buFont typeface="+mj-lt"/>
              <a:buNone/>
            </a:pPr>
            <a:endParaRPr lang="en-US" altLang="zh-CN" dirty="0">
              <a:solidFill>
                <a:schemeClr val="bg1">
                  <a:lumMod val="50000"/>
                </a:schemeClr>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12</a:t>
            </a:fld>
            <a:endParaRPr lang="zh-CN" altLang="en-US"/>
          </a:p>
        </p:txBody>
      </p:sp>
      <p:pic>
        <p:nvPicPr>
          <p:cNvPr id="6" name="图片 5"/>
          <p:cNvPicPr>
            <a:picLocks noChangeAspect="1"/>
          </p:cNvPicPr>
          <p:nvPr/>
        </p:nvPicPr>
        <p:blipFill>
          <a:blip r:embed="rId2"/>
          <a:stretch>
            <a:fillRect/>
          </a:stretch>
        </p:blipFill>
        <p:spPr>
          <a:xfrm>
            <a:off x="1043940" y="3845560"/>
            <a:ext cx="5029200" cy="889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err="1"/>
              <a:t>Adaround</a:t>
            </a:r>
            <a:r>
              <a:rPr lang="zh-CN" altLang="en-US" dirty="0"/>
              <a:t> 量化原理</a:t>
            </a:r>
            <a:endParaRPr lang="en-US" altLang="zh-CN" b="0" dirty="0"/>
          </a:p>
        </p:txBody>
      </p:sp>
      <p:sp>
        <p:nvSpPr>
          <p:cNvPr id="3" name="文本占位符 2"/>
          <p:cNvSpPr>
            <a:spLocks noGrp="1"/>
          </p:cNvSpPr>
          <p:nvPr>
            <p:ph type="body" sz="quarter" idx="14"/>
          </p:nvPr>
        </p:nvSpPr>
        <p:spPr>
          <a:xfrm>
            <a:off x="513119" y="1108425"/>
            <a:ext cx="11989435" cy="5793105"/>
          </a:xfrm>
        </p:spPr>
        <p:txBody>
          <a:bodyPr/>
          <a:lstStyle/>
          <a:p>
            <a:r>
              <a:rPr lang="en-US" altLang="zh-CN" dirty="0"/>
              <a:t>Goal: minimize the performance loss incurred due to quantization</a:t>
            </a:r>
          </a:p>
          <a:p>
            <a:r>
              <a:rPr lang="en-US" altLang="zh-CN" dirty="0"/>
              <a:t>Method:</a:t>
            </a:r>
          </a:p>
          <a:p>
            <a:pPr marL="0" lvl="1" indent="0">
              <a:buNone/>
            </a:pPr>
            <a:r>
              <a:rPr lang="zh-CN" altLang="en-US" dirty="0">
                <a:sym typeface="+mn-ea"/>
              </a:rPr>
              <a:t>    the quantized weight：</a:t>
            </a:r>
          </a:p>
          <a:p>
            <a:pPr marL="457200" lvl="1" indent="0">
              <a:buFont typeface="+mj-lt"/>
              <a:buNone/>
            </a:pPr>
            <a:endParaRPr lang="zh-CN" altLang="en-US" dirty="0">
              <a:sym typeface="+mn-ea"/>
            </a:endParaRPr>
          </a:p>
          <a:p>
            <a:pPr marL="457200" lvl="1" indent="0">
              <a:buFont typeface="+mj-lt"/>
              <a:buNone/>
            </a:pPr>
            <a:r>
              <a:rPr lang="zh-CN" altLang="en-US" dirty="0">
                <a:sym typeface="+mn-ea"/>
              </a:rPr>
              <a:t>perturbation：</a:t>
            </a:r>
          </a:p>
          <a:p>
            <a:pPr marL="457200" lvl="1" indent="0">
              <a:buFont typeface="+mj-lt"/>
              <a:buNone/>
            </a:pPr>
            <a:endParaRPr lang="zh-CN" altLang="en-US" dirty="0">
              <a:sym typeface="+mn-ea"/>
            </a:endParaRPr>
          </a:p>
          <a:p>
            <a:pPr marL="457200" lvl="1" indent="0">
              <a:buFont typeface="+mj-lt"/>
              <a:buNone/>
            </a:pPr>
            <a:r>
              <a:rPr lang="zh-CN" altLang="en-US" dirty="0">
                <a:sym typeface="+mn-ea"/>
              </a:rPr>
              <a:t>binary optimization problem：</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13</a:t>
            </a:fld>
            <a:endParaRPr lang="zh-CN" altLang="en-US"/>
          </a:p>
        </p:txBody>
      </p:sp>
      <p:pic>
        <p:nvPicPr>
          <p:cNvPr id="7" name="图片 6"/>
          <p:cNvPicPr>
            <a:picLocks noChangeAspect="1"/>
          </p:cNvPicPr>
          <p:nvPr/>
        </p:nvPicPr>
        <p:blipFill>
          <a:blip r:embed="rId2"/>
          <a:stretch>
            <a:fillRect/>
          </a:stretch>
        </p:blipFill>
        <p:spPr>
          <a:xfrm>
            <a:off x="975818" y="3200750"/>
            <a:ext cx="3696970" cy="741045"/>
          </a:xfrm>
          <a:prstGeom prst="rect">
            <a:avLst/>
          </a:prstGeom>
        </p:spPr>
      </p:pic>
      <p:pic>
        <p:nvPicPr>
          <p:cNvPr id="9" name="图片 8"/>
          <p:cNvPicPr>
            <a:picLocks noChangeAspect="1"/>
          </p:cNvPicPr>
          <p:nvPr/>
        </p:nvPicPr>
        <p:blipFill>
          <a:blip r:embed="rId3"/>
          <a:stretch>
            <a:fillRect/>
          </a:stretch>
        </p:blipFill>
        <p:spPr>
          <a:xfrm>
            <a:off x="1090753" y="4432015"/>
            <a:ext cx="2773680" cy="449580"/>
          </a:xfrm>
          <a:prstGeom prst="rect">
            <a:avLst/>
          </a:prstGeom>
        </p:spPr>
      </p:pic>
      <p:pic>
        <p:nvPicPr>
          <p:cNvPr id="10" name="图片 9"/>
          <p:cNvPicPr>
            <a:picLocks noChangeAspect="1"/>
          </p:cNvPicPr>
          <p:nvPr/>
        </p:nvPicPr>
        <p:blipFill>
          <a:blip r:embed="rId4"/>
          <a:stretch>
            <a:fillRect/>
          </a:stretch>
        </p:blipFill>
        <p:spPr>
          <a:xfrm>
            <a:off x="975818" y="5413725"/>
            <a:ext cx="6704330" cy="882015"/>
          </a:xfrm>
          <a:prstGeom prst="rect">
            <a:avLst/>
          </a:prstGeom>
        </p:spPr>
      </p:pic>
      <p:pic>
        <p:nvPicPr>
          <p:cNvPr id="8" name="图片 7"/>
          <p:cNvPicPr>
            <a:picLocks noChangeAspect="1"/>
          </p:cNvPicPr>
          <p:nvPr/>
        </p:nvPicPr>
        <p:blipFill>
          <a:blip r:embed="rId5"/>
          <a:stretch>
            <a:fillRect/>
          </a:stretch>
        </p:blipFill>
        <p:spPr>
          <a:xfrm>
            <a:off x="5410658" y="2786095"/>
            <a:ext cx="5416550" cy="14230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702310" y="1405890"/>
            <a:ext cx="8437880" cy="1266190"/>
          </a:xfrm>
          <a:prstGeom prst="rect">
            <a:avLst/>
          </a:prstGeom>
        </p:spPr>
      </p:pic>
      <p:sp>
        <p:nvSpPr>
          <p:cNvPr id="2" name="文本占位符 1"/>
          <p:cNvSpPr>
            <a:spLocks noGrp="1"/>
          </p:cNvSpPr>
          <p:nvPr>
            <p:ph type="body" sz="quarter" idx="11"/>
          </p:nvPr>
        </p:nvSpPr>
        <p:spPr/>
        <p:txBody>
          <a:bodyPr/>
          <a:lstStyle/>
          <a:p>
            <a:r>
              <a:rPr lang="en-US" altLang="zh-CN" dirty="0" err="1"/>
              <a:t>Adaround</a:t>
            </a:r>
            <a:r>
              <a:rPr lang="zh-CN" altLang="en-US" dirty="0"/>
              <a:t> 量化原理</a:t>
            </a:r>
            <a:endParaRPr lang="en-US" altLang="zh-CN" b="0" dirty="0"/>
          </a:p>
        </p:txBody>
      </p:sp>
      <p:sp>
        <p:nvSpPr>
          <p:cNvPr id="3" name="文本占位符 2"/>
          <p:cNvSpPr>
            <a:spLocks noGrp="1"/>
          </p:cNvSpPr>
          <p:nvPr>
            <p:ph type="body" sz="quarter" idx="14"/>
          </p:nvPr>
        </p:nvSpPr>
        <p:spPr>
          <a:xfrm>
            <a:off x="202565" y="963930"/>
            <a:ext cx="11989435" cy="5793105"/>
          </a:xfrm>
        </p:spPr>
        <p:txBody>
          <a:bodyPr/>
          <a:lstStyle/>
          <a:p>
            <a:r>
              <a:rPr lang="zh-CN" altLang="en-US" dirty="0">
                <a:sym typeface="+mn-ea"/>
              </a:rPr>
              <a:t> </a:t>
            </a:r>
            <a:r>
              <a:rPr lang="en-US" altLang="zh-CN" dirty="0">
                <a:sym typeface="+mn-ea"/>
              </a:rPr>
              <a:t>F</a:t>
            </a:r>
            <a:r>
              <a:rPr lang="zh-CN" altLang="en-US" dirty="0">
                <a:sym typeface="+mn-ea"/>
              </a:rPr>
              <a:t>inal </a:t>
            </a:r>
            <a:r>
              <a:rPr lang="en-US" altLang="zh-CN" dirty="0">
                <a:sym typeface="+mn-ea"/>
              </a:rPr>
              <a:t>O</a:t>
            </a:r>
            <a:r>
              <a:rPr lang="zh-CN" altLang="en-US" dirty="0">
                <a:sym typeface="+mn-ea"/>
              </a:rPr>
              <a:t>bjective</a:t>
            </a:r>
            <a:r>
              <a:rPr lang="en-US" altLang="zh-CN" dirty="0">
                <a:sym typeface="+mn-ea"/>
              </a:rPr>
              <a:t>:</a:t>
            </a:r>
          </a:p>
          <a:p>
            <a:pPr marL="457200" lvl="1" indent="0">
              <a:buFont typeface="+mj-lt"/>
              <a:buNone/>
            </a:pPr>
            <a:endParaRPr lang="zh-CN" altLang="en-US" dirty="0">
              <a:sym typeface="+mn-ea"/>
            </a:endParaRPr>
          </a:p>
          <a:p>
            <a:pPr marL="457200" lvl="1" indent="0">
              <a:buFont typeface="+mj-lt"/>
              <a:buNone/>
            </a:pPr>
            <a:endParaRPr lang="zh-CN" altLang="en-US" dirty="0">
              <a:sym typeface="+mn-ea"/>
            </a:endParaRPr>
          </a:p>
          <a:p>
            <a:pPr marL="457200" lvl="1" indent="0">
              <a:buFont typeface="+mj-lt"/>
              <a:buNone/>
            </a:pPr>
            <a:endParaRPr lang="en-US" altLang="zh-CN" dirty="0">
              <a:sym typeface="+mn-ea"/>
            </a:endParaRPr>
          </a:p>
          <a:p>
            <a:pPr marL="457200" lvl="1" indent="0">
              <a:buFont typeface="+mj-lt"/>
              <a:buNone/>
            </a:pPr>
            <a:r>
              <a:rPr lang="en-US" altLang="zh-CN" dirty="0">
                <a:sym typeface="+mn-ea"/>
              </a:rPr>
              <a:t>where</a:t>
            </a:r>
          </a:p>
          <a:p>
            <a:endParaRPr lang="en-US" altLang="zh-CN" dirty="0">
              <a:sym typeface="+mn-ea"/>
            </a:endParaRPr>
          </a:p>
          <a:p>
            <a:endParaRPr lang="en-US" altLang="zh-CN" dirty="0">
              <a:sym typeface="+mn-ea"/>
            </a:endParaRPr>
          </a:p>
          <a:p>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14</a:t>
            </a:fld>
            <a:endParaRPr lang="zh-CN" altLang="en-US"/>
          </a:p>
        </p:txBody>
      </p:sp>
      <p:pic>
        <p:nvPicPr>
          <p:cNvPr id="12" name="图片 11"/>
          <p:cNvPicPr>
            <a:picLocks noChangeAspect="1"/>
          </p:cNvPicPr>
          <p:nvPr/>
        </p:nvPicPr>
        <p:blipFill>
          <a:blip r:embed="rId3"/>
          <a:stretch>
            <a:fillRect/>
          </a:stretch>
        </p:blipFill>
        <p:spPr>
          <a:xfrm>
            <a:off x="2070735" y="3037205"/>
            <a:ext cx="4516755" cy="910590"/>
          </a:xfrm>
          <a:prstGeom prst="rect">
            <a:avLst/>
          </a:prstGeom>
        </p:spPr>
      </p:pic>
      <p:pic>
        <p:nvPicPr>
          <p:cNvPr id="14" name="图片 13"/>
          <p:cNvPicPr>
            <a:picLocks noChangeAspect="1"/>
          </p:cNvPicPr>
          <p:nvPr/>
        </p:nvPicPr>
        <p:blipFill>
          <a:blip r:embed="rId4"/>
          <a:stretch>
            <a:fillRect/>
          </a:stretch>
        </p:blipFill>
        <p:spPr>
          <a:xfrm>
            <a:off x="2108835" y="4973320"/>
            <a:ext cx="4810125" cy="990600"/>
          </a:xfrm>
          <a:prstGeom prst="rect">
            <a:avLst/>
          </a:prstGeom>
        </p:spPr>
      </p:pic>
      <p:pic>
        <p:nvPicPr>
          <p:cNvPr id="13" name="图片 12"/>
          <p:cNvPicPr>
            <a:picLocks noChangeAspect="1"/>
          </p:cNvPicPr>
          <p:nvPr/>
        </p:nvPicPr>
        <p:blipFill>
          <a:blip r:embed="rId5"/>
          <a:stretch>
            <a:fillRect/>
          </a:stretch>
        </p:blipFill>
        <p:spPr>
          <a:xfrm>
            <a:off x="2070735" y="4069715"/>
            <a:ext cx="5548630" cy="6654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171941" y="2216485"/>
            <a:ext cx="4786191" cy="876301"/>
            <a:chOff x="5482492" y="2330803"/>
            <a:chExt cx="4786191" cy="876301"/>
          </a:xfrm>
        </p:grpSpPr>
        <p:pic>
          <p:nvPicPr>
            <p:cNvPr id="8" name="图片 7"/>
            <p:cNvPicPr>
              <a:picLocks noChangeAspect="1"/>
            </p:cNvPicPr>
            <p:nvPr/>
          </p:nvPicPr>
          <p:blipFill>
            <a:blip r:embed="rId3"/>
            <a:stretch>
              <a:fillRect/>
            </a:stretch>
          </p:blipFill>
          <p:spPr>
            <a:xfrm>
              <a:off x="5482492" y="2330803"/>
              <a:ext cx="2094573" cy="876301"/>
            </a:xfrm>
            <a:prstGeom prst="rect">
              <a:avLst/>
            </a:prstGeom>
          </p:spPr>
        </p:pic>
        <p:pic>
          <p:nvPicPr>
            <p:cNvPr id="9" name="图片 8"/>
            <p:cNvPicPr>
              <a:picLocks noChangeAspect="1"/>
            </p:cNvPicPr>
            <p:nvPr/>
          </p:nvPicPr>
          <p:blipFill>
            <a:blip r:embed="rId4"/>
            <a:stretch>
              <a:fillRect/>
            </a:stretch>
          </p:blipFill>
          <p:spPr>
            <a:xfrm>
              <a:off x="7912046" y="2484402"/>
              <a:ext cx="2356637" cy="722702"/>
            </a:xfrm>
            <a:prstGeom prst="rect">
              <a:avLst/>
            </a:prstGeom>
          </p:spPr>
        </p:pic>
      </p:grpSp>
      <p:sp>
        <p:nvSpPr>
          <p:cNvPr id="2" name="文本占位符 1"/>
          <p:cNvSpPr>
            <a:spLocks noGrp="1"/>
          </p:cNvSpPr>
          <p:nvPr>
            <p:ph type="body" sz="quarter" idx="11"/>
          </p:nvPr>
        </p:nvSpPr>
        <p:spPr/>
        <p:txBody>
          <a:bodyPr/>
          <a:lstStyle/>
          <a:p>
            <a:r>
              <a:rPr lang="en-US" altLang="zh-CN" dirty="0" err="1"/>
              <a:t>Adaround</a:t>
            </a:r>
            <a:r>
              <a:rPr lang="zh-CN" altLang="en-US" dirty="0"/>
              <a:t> 实现方法</a:t>
            </a:r>
            <a:endParaRPr lang="en-US" altLang="zh-CN" b="0" dirty="0"/>
          </a:p>
        </p:txBody>
      </p:sp>
      <p:sp>
        <p:nvSpPr>
          <p:cNvPr id="3" name="文本占位符 2"/>
          <p:cNvSpPr>
            <a:spLocks noGrp="1"/>
          </p:cNvSpPr>
          <p:nvPr>
            <p:ph type="body" sz="quarter" idx="14"/>
          </p:nvPr>
        </p:nvSpPr>
        <p:spPr>
          <a:xfrm>
            <a:off x="-353480" y="848001"/>
            <a:ext cx="12898960" cy="5774014"/>
          </a:xfrm>
        </p:spPr>
        <p:txBody>
          <a:bodyPr/>
          <a:lstStyle/>
          <a:p>
            <a:pPr marL="914400" lvl="1" indent="-457200">
              <a:buFont typeface="+mj-lt"/>
              <a:buAutoNum type="arabicPeriod"/>
            </a:pPr>
            <a:r>
              <a:rPr lang="en-GB" altLang="zh-CN" dirty="0"/>
              <a:t>Load data and pretrained model</a:t>
            </a:r>
          </a:p>
          <a:p>
            <a:pPr marL="914400" lvl="1" indent="-457200">
              <a:buFont typeface="+mj-lt"/>
              <a:buAutoNum type="arabicPeriod"/>
            </a:pPr>
            <a:r>
              <a:rPr lang="en-GB" altLang="zh-CN" dirty="0" err="1"/>
              <a:t>Inplace</a:t>
            </a:r>
            <a:r>
              <a:rPr lang="en-GB" altLang="zh-CN" dirty="0"/>
              <a:t> quantization layers</a:t>
            </a:r>
          </a:p>
          <a:p>
            <a:pPr marL="1371600" lvl="2" indent="-457200">
              <a:buFont typeface="+mj-lt"/>
              <a:buAutoNum type="alphaLcPeriod"/>
            </a:pPr>
            <a:r>
              <a:rPr lang="en-GB" altLang="zh-CN" dirty="0">
                <a:solidFill>
                  <a:schemeClr val="tx1"/>
                </a:solidFill>
              </a:rPr>
              <a:t>Conv2d and Linear</a:t>
            </a:r>
            <a:r>
              <a:rPr lang="zh-CN" altLang="en-US" dirty="0">
                <a:solidFill>
                  <a:schemeClr val="tx1"/>
                </a:solidFill>
              </a:rPr>
              <a:t> </a:t>
            </a:r>
            <a:r>
              <a:rPr lang="en-US" altLang="zh-CN" dirty="0">
                <a:solidFill>
                  <a:schemeClr val="tx1"/>
                </a:solidFill>
              </a:rPr>
              <a:t>-&gt; QConv2dBn and </a:t>
            </a:r>
            <a:r>
              <a:rPr lang="en-US" altLang="zh-CN" dirty="0" err="1">
                <a:solidFill>
                  <a:schemeClr val="tx1"/>
                </a:solidFill>
              </a:rPr>
              <a:t>QLinear</a:t>
            </a:r>
            <a:endParaRPr lang="en-US" altLang="zh-CN" dirty="0">
              <a:solidFill>
                <a:schemeClr val="tx1"/>
              </a:solidFill>
            </a:endParaRPr>
          </a:p>
          <a:p>
            <a:pPr marL="1371600" lvl="2" indent="-457200">
              <a:buFont typeface="+mj-lt"/>
              <a:buAutoNum type="alphaLcPeriod"/>
            </a:pPr>
            <a:r>
              <a:rPr lang="en-GB" altLang="zh-CN" dirty="0">
                <a:solidFill>
                  <a:schemeClr val="tx1"/>
                </a:solidFill>
              </a:rPr>
              <a:t>Batch normalization folding</a:t>
            </a:r>
            <a:r>
              <a:rPr lang="zh-CN" altLang="en-US" dirty="0">
                <a:solidFill>
                  <a:schemeClr val="tx1"/>
                </a:solidFill>
              </a:rPr>
              <a:t> </a:t>
            </a:r>
            <a:endParaRPr lang="en-GB" altLang="zh-CN" dirty="0">
              <a:solidFill>
                <a:schemeClr val="tx1"/>
              </a:solidFill>
            </a:endParaRPr>
          </a:p>
          <a:p>
            <a:pPr marL="1371600" lvl="2" indent="-457200">
              <a:buFont typeface="+mj-lt"/>
              <a:buAutoNum type="alphaLcPeriod"/>
            </a:pPr>
            <a:endParaRPr lang="en-GB" altLang="zh-CN" dirty="0">
              <a:solidFill>
                <a:schemeClr val="tx1"/>
              </a:solidFill>
            </a:endParaRPr>
          </a:p>
          <a:p>
            <a:pPr marL="1371600" lvl="2" indent="-457200">
              <a:buFont typeface="+mj-lt"/>
              <a:buAutoNum type="alphaLcPeriod"/>
            </a:pPr>
            <a:r>
              <a:rPr lang="en-GB" altLang="zh-CN" dirty="0">
                <a:solidFill>
                  <a:schemeClr val="tx1"/>
                </a:solidFill>
              </a:rPr>
              <a:t>Weight quantization</a:t>
            </a:r>
            <a:r>
              <a:rPr lang="en-US" altLang="zh-CN" dirty="0">
                <a:solidFill>
                  <a:schemeClr val="tx1"/>
                </a:solidFill>
              </a:rPr>
              <a:t>—</a:t>
            </a:r>
            <a:r>
              <a:rPr lang="en-GB" altLang="zh-CN" dirty="0" err="1">
                <a:solidFill>
                  <a:schemeClr val="tx1"/>
                </a:solidFill>
              </a:rPr>
              <a:t>AdaRoundQuantizer</a:t>
            </a:r>
            <a:r>
              <a:rPr lang="en-US" altLang="zh-CN" dirty="0">
                <a:solidFill>
                  <a:schemeClr val="tx1"/>
                </a:solidFill>
              </a:rPr>
              <a:t>—</a:t>
            </a:r>
            <a:r>
              <a:rPr lang="en-GB" altLang="zh-CN" dirty="0" err="1">
                <a:solidFill>
                  <a:schemeClr val="tx1"/>
                </a:solidFill>
              </a:rPr>
              <a:t>Adaround</a:t>
            </a:r>
            <a:endParaRPr lang="en-GB" altLang="zh-CN" dirty="0">
              <a:solidFill>
                <a:schemeClr val="tx1"/>
              </a:solidFill>
            </a:endParaRPr>
          </a:p>
          <a:p>
            <a:pPr marL="914400" lvl="2" indent="0">
              <a:buNone/>
            </a:pPr>
            <a:r>
              <a:rPr lang="en-GB" altLang="zh-CN" dirty="0">
                <a:solidFill>
                  <a:schemeClr val="tx1"/>
                </a:solidFill>
              </a:rPr>
              <a:t>  Activation quantization</a:t>
            </a:r>
            <a:r>
              <a:rPr lang="en-US" altLang="zh-CN" dirty="0">
                <a:solidFill>
                  <a:schemeClr val="tx1"/>
                </a:solidFill>
              </a:rPr>
              <a:t>—</a:t>
            </a:r>
            <a:r>
              <a:rPr lang="en-GB" altLang="zh-CN" dirty="0" err="1">
                <a:solidFill>
                  <a:schemeClr val="tx1"/>
                </a:solidFill>
              </a:rPr>
              <a:t>AsymmetricQuantizer</a:t>
            </a:r>
            <a:r>
              <a:rPr lang="en-US" altLang="zh-CN" dirty="0">
                <a:solidFill>
                  <a:schemeClr val="tx1"/>
                </a:solidFill>
              </a:rPr>
              <a:t>—Uniform affine quantization</a:t>
            </a:r>
            <a:endParaRPr lang="en-GB" altLang="zh-CN" dirty="0">
              <a:solidFill>
                <a:schemeClr val="tx1"/>
              </a:solidFill>
            </a:endParaRPr>
          </a:p>
          <a:p>
            <a:pPr marL="457200" lvl="1" indent="0">
              <a:buNone/>
            </a:pPr>
            <a:r>
              <a:rPr lang="en-GB" altLang="zh-CN" dirty="0">
                <a:solidFill>
                  <a:srgbClr val="FF0000"/>
                </a:solidFill>
              </a:rPr>
              <a:t>3. </a:t>
            </a:r>
            <a:r>
              <a:rPr lang="en-GB" altLang="zh-CN" dirty="0"/>
              <a:t>Calibration</a:t>
            </a:r>
          </a:p>
          <a:p>
            <a:pPr marL="1371600" lvl="2" indent="-457200">
              <a:buFont typeface="+mj-lt"/>
              <a:buAutoNum type="alphaLcPeriod"/>
            </a:pPr>
            <a:r>
              <a:rPr lang="en-GB" altLang="zh-CN" dirty="0">
                <a:solidFill>
                  <a:schemeClr val="tx1"/>
                </a:solidFill>
              </a:rPr>
              <a:t>Calibrate quantization parameters (scale factor s, zero-point z)</a:t>
            </a:r>
          </a:p>
          <a:p>
            <a:pPr marL="1371600" lvl="2" indent="-457200">
              <a:buFont typeface="+mj-lt"/>
              <a:buAutoNum type="alphaLcPeriod"/>
            </a:pPr>
            <a:r>
              <a:rPr lang="en-GB" altLang="zh-CN" dirty="0">
                <a:solidFill>
                  <a:schemeClr val="tx1"/>
                </a:solidFill>
              </a:rPr>
              <a:t>Weights:   set a := min w, b := max w</a:t>
            </a:r>
          </a:p>
          <a:p>
            <a:pPr marL="914400" lvl="2" indent="0">
              <a:buNone/>
            </a:pPr>
            <a:r>
              <a:rPr lang="en-GB" altLang="zh-CN" dirty="0">
                <a:solidFill>
                  <a:schemeClr val="tx1"/>
                </a:solidFill>
              </a:rPr>
              <a:t>     Activations:  collect [</a:t>
            </a:r>
            <a:r>
              <a:rPr lang="en-GB" altLang="zh-CN" dirty="0" err="1">
                <a:solidFill>
                  <a:schemeClr val="tx1"/>
                </a:solidFill>
              </a:rPr>
              <a:t>a;b</a:t>
            </a:r>
            <a:r>
              <a:rPr lang="en-GB" altLang="zh-CN" dirty="0">
                <a:solidFill>
                  <a:schemeClr val="tx1"/>
                </a:solidFill>
              </a:rPr>
              <a:t>] seen on activation</a:t>
            </a:r>
            <a:r>
              <a:rPr lang="en-US" altLang="en-GB" dirty="0">
                <a:solidFill>
                  <a:schemeClr val="tx1"/>
                </a:solidFill>
              </a:rPr>
              <a:t>s</a:t>
            </a:r>
            <a:r>
              <a:rPr lang="en-GB" altLang="zh-CN" dirty="0">
                <a:solidFill>
                  <a:schemeClr val="tx1"/>
                </a:solidFill>
              </a:rPr>
              <a:t>, aggregate via EMA.</a:t>
            </a:r>
          </a:p>
          <a:p>
            <a:pPr marL="1371600" lvl="2" indent="-457200">
              <a:buFont typeface="+mj-lt"/>
              <a:buAutoNum type="alphaLcPeriod"/>
            </a:pPr>
            <a:r>
              <a:rPr lang="en-GB" altLang="zh-CN" dirty="0">
                <a:solidFill>
                  <a:schemeClr val="tx1"/>
                </a:solidFill>
              </a:rPr>
              <a:t>Use 1280 unlabeled samples</a:t>
            </a:r>
          </a:p>
          <a:p>
            <a:endParaRPr lang="en-US" altLang="zh-CN" b="0" dirty="0">
              <a:sym typeface="+mn-ea"/>
            </a:endParaRPr>
          </a:p>
          <a:p>
            <a:pPr marL="457200" lvl="1" indent="0">
              <a:buFont typeface="+mj-lt"/>
              <a:buNone/>
            </a:pPr>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15</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err="1"/>
              <a:t>Adaround</a:t>
            </a:r>
            <a:r>
              <a:rPr lang="zh-CN" altLang="en-US" dirty="0"/>
              <a:t> 实现方法</a:t>
            </a:r>
            <a:endParaRPr lang="en-US" altLang="zh-CN" b="0" dirty="0"/>
          </a:p>
        </p:txBody>
      </p:sp>
      <p:sp>
        <p:nvSpPr>
          <p:cNvPr id="3" name="文本占位符 2"/>
          <p:cNvSpPr>
            <a:spLocks noGrp="1"/>
          </p:cNvSpPr>
          <p:nvPr>
            <p:ph type="body" sz="quarter" idx="14"/>
          </p:nvPr>
        </p:nvSpPr>
        <p:spPr>
          <a:xfrm>
            <a:off x="-232710" y="302216"/>
            <a:ext cx="11999140" cy="6344220"/>
          </a:xfrm>
        </p:spPr>
        <p:txBody>
          <a:bodyPr/>
          <a:lstStyle/>
          <a:p>
            <a:pPr marL="457200" lvl="1" indent="0">
              <a:buNone/>
            </a:pPr>
            <a:endParaRPr lang="en-GB" altLang="zh-CN" dirty="0"/>
          </a:p>
          <a:p>
            <a:pPr marL="457200" lvl="1" indent="0">
              <a:buNone/>
            </a:pPr>
            <a:r>
              <a:rPr lang="en-GB" altLang="zh-CN" dirty="0">
                <a:solidFill>
                  <a:srgbClr val="FF0000"/>
                </a:solidFill>
              </a:rPr>
              <a:t>4. </a:t>
            </a:r>
            <a:r>
              <a:rPr lang="en-GB" altLang="zh-CN" dirty="0" err="1"/>
              <a:t>Adaround</a:t>
            </a:r>
            <a:endParaRPr lang="en-GB" altLang="zh-CN" dirty="0"/>
          </a:p>
          <a:p>
            <a:pPr marL="1371600" lvl="2" indent="-457200">
              <a:buFont typeface="+mj-lt"/>
              <a:buAutoNum type="alphaLcPeriod"/>
            </a:pPr>
            <a:r>
              <a:rPr lang="en-GB" altLang="zh-CN" dirty="0">
                <a:solidFill>
                  <a:schemeClr val="tx1"/>
                </a:solidFill>
              </a:rPr>
              <a:t>Initialize V: </a:t>
            </a:r>
          </a:p>
          <a:p>
            <a:pPr marL="1371600" lvl="2" indent="-457200">
              <a:buFont typeface="+mj-lt"/>
              <a:buAutoNum type="alphaLcPeriod"/>
            </a:pPr>
            <a:r>
              <a:rPr lang="en-GB" altLang="zh-CN" dirty="0">
                <a:solidFill>
                  <a:schemeClr val="tx1"/>
                </a:solidFill>
              </a:rPr>
              <a:t>Optimize via stochastic gradient descent</a:t>
            </a:r>
          </a:p>
          <a:p>
            <a:pPr marL="1371600" lvl="2" indent="-457200">
              <a:buFont typeface="+mj-lt"/>
              <a:buAutoNum type="alphaLcPeriod"/>
            </a:pPr>
            <a:r>
              <a:rPr lang="en-GB" altLang="zh-CN" dirty="0">
                <a:solidFill>
                  <a:schemeClr val="tx1"/>
                </a:solidFill>
              </a:rPr>
              <a:t>Adam optimizer with default hyperparameters</a:t>
            </a:r>
          </a:p>
          <a:p>
            <a:pPr marL="1371600" lvl="2" indent="-457200">
              <a:buFont typeface="+mj-lt"/>
              <a:buAutoNum type="alphaLcPeriod"/>
            </a:pPr>
            <a:r>
              <a:rPr lang="en-GB" altLang="zh-CN" dirty="0">
                <a:solidFill>
                  <a:schemeClr val="tx1"/>
                </a:solidFill>
              </a:rPr>
              <a:t>Use 1280 </a:t>
            </a:r>
            <a:r>
              <a:rPr lang="en-GB" altLang="zh-CN" dirty="0" err="1">
                <a:solidFill>
                  <a:schemeClr val="tx1"/>
                </a:solidFill>
              </a:rPr>
              <a:t>unlabeled</a:t>
            </a:r>
            <a:r>
              <a:rPr lang="en-GB" altLang="zh-CN" dirty="0">
                <a:solidFill>
                  <a:schemeClr val="tx1"/>
                </a:solidFill>
              </a:rPr>
              <a:t> samples</a:t>
            </a:r>
          </a:p>
          <a:p>
            <a:pPr marL="457200" lvl="1" indent="0">
              <a:buNone/>
            </a:pPr>
            <a:endParaRPr lang="en-GB" altLang="zh-CN" dirty="0">
              <a:solidFill>
                <a:srgbClr val="FF0000"/>
              </a:solidFill>
            </a:endParaRPr>
          </a:p>
          <a:p>
            <a:pPr marL="457200" lvl="1" indent="0">
              <a:buNone/>
            </a:pPr>
            <a:r>
              <a:rPr lang="en-GB" altLang="zh-CN" dirty="0">
                <a:solidFill>
                  <a:srgbClr val="FF0000"/>
                </a:solidFill>
              </a:rPr>
              <a:t>5. </a:t>
            </a:r>
            <a:r>
              <a:rPr lang="en-GB" altLang="zh-CN" dirty="0"/>
              <a:t>Evaluation:</a:t>
            </a:r>
          </a:p>
          <a:p>
            <a:pPr marL="914400" marR="0" lvl="2" indent="0" algn="l" defTabSz="914400" rtl="0" eaLnBrk="1" fontAlgn="auto" latinLnBrk="0" hangingPunct="1">
              <a:lnSpc>
                <a:spcPct val="130000"/>
              </a:lnSpc>
              <a:spcBef>
                <a:spcPts val="500"/>
              </a:spcBef>
              <a:spcAft>
                <a:spcPts val="0"/>
              </a:spcAft>
              <a:buClr>
                <a:srgbClr val="C8161E">
                  <a:lumMod val="60000"/>
                  <a:lumOff val="40000"/>
                </a:srgbClr>
              </a:buClr>
              <a:buSzTx/>
              <a:buNone/>
              <a:defRPr/>
            </a:pPr>
            <a:r>
              <a:rPr kumimoji="0" lang="en-GB" altLang="zh-CN" sz="2000" b="0" i="0" u="none" strike="noStrike" kern="1200" cap="none" spc="300" normalizeH="0" baseline="0" noProof="0" dirty="0">
                <a:ln>
                  <a:noFill/>
                </a:ln>
                <a:solidFill>
                  <a:schemeClr val="tx1"/>
                </a:solidFill>
                <a:effectLst/>
                <a:uLnTx/>
                <a:uFillTx/>
                <a:latin typeface="Arial" panose="020B0604020202090204"/>
                <a:ea typeface="微软雅黑"/>
                <a:cs typeface="+mn-cs"/>
              </a:rPr>
              <a:t>Obtain the accuracy results of the quantization model on the validation dataset.</a:t>
            </a:r>
          </a:p>
          <a:p>
            <a:pPr marL="457200" lvl="1" indent="0">
              <a:buNone/>
            </a:pPr>
            <a:endParaRPr lang="en-GB" altLang="zh-CN" dirty="0"/>
          </a:p>
          <a:p>
            <a:pPr marL="457200" lvl="1" indent="0">
              <a:buNone/>
            </a:pPr>
            <a:r>
              <a:rPr lang="en-GB" altLang="zh-CN" dirty="0"/>
              <a:t>	</a:t>
            </a:r>
          </a:p>
          <a:p>
            <a:pPr marL="457200" lvl="1" indent="0">
              <a:buNone/>
            </a:pPr>
            <a:endParaRPr lang="en-GB" altLang="zh-CN" dirty="0"/>
          </a:p>
          <a:p>
            <a:pPr marL="457200" lvl="1" indent="0">
              <a:buNone/>
            </a:pPr>
            <a:endParaRPr lang="en-US" altLang="zh-CN" dirty="0">
              <a:sym typeface="+mn-ea"/>
            </a:endParaRPr>
          </a:p>
          <a:p>
            <a:pPr marL="457200" lvl="1" indent="0">
              <a:buFont typeface="+mj-lt"/>
              <a:buNone/>
            </a:pPr>
            <a:endParaRPr lang="zh-CN" altLang="en-US" dirty="0">
              <a:sym typeface="+mn-ea"/>
            </a:endParaRPr>
          </a:p>
          <a:p>
            <a:pPr marL="457200" lvl="1" indent="0">
              <a:buFont typeface="+mj-lt"/>
              <a:buNone/>
            </a:pPr>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16</a:t>
            </a:fld>
            <a:endParaRPr lang="zh-CN" altLang="en-US"/>
          </a:p>
        </p:txBody>
      </p:sp>
      <p:grpSp>
        <p:nvGrpSpPr>
          <p:cNvPr id="13" name="组合 12"/>
          <p:cNvGrpSpPr/>
          <p:nvPr/>
        </p:nvGrpSpPr>
        <p:grpSpPr>
          <a:xfrm>
            <a:off x="8039819" y="1335914"/>
            <a:ext cx="4032301" cy="2321686"/>
            <a:chOff x="8127482" y="968253"/>
            <a:chExt cx="3670392" cy="2087170"/>
          </a:xfrm>
        </p:grpSpPr>
        <p:pic>
          <p:nvPicPr>
            <p:cNvPr id="6" name="图片 5"/>
            <p:cNvPicPr>
              <a:picLocks noChangeAspect="1"/>
            </p:cNvPicPr>
            <p:nvPr/>
          </p:nvPicPr>
          <p:blipFill>
            <a:blip r:embed="rId3"/>
            <a:stretch>
              <a:fillRect/>
            </a:stretch>
          </p:blipFill>
          <p:spPr>
            <a:xfrm>
              <a:off x="8144735" y="968253"/>
              <a:ext cx="3653139" cy="548191"/>
            </a:xfrm>
            <a:prstGeom prst="rect">
              <a:avLst/>
            </a:prstGeom>
          </p:spPr>
        </p:pic>
        <p:pic>
          <p:nvPicPr>
            <p:cNvPr id="7" name="图片 6"/>
            <p:cNvPicPr>
              <a:picLocks noChangeAspect="1"/>
            </p:cNvPicPr>
            <p:nvPr/>
          </p:nvPicPr>
          <p:blipFill>
            <a:blip r:embed="rId4"/>
            <a:stretch>
              <a:fillRect/>
            </a:stretch>
          </p:blipFill>
          <p:spPr>
            <a:xfrm>
              <a:off x="8127482" y="1548861"/>
              <a:ext cx="2719166" cy="548191"/>
            </a:xfrm>
            <a:prstGeom prst="rect">
              <a:avLst/>
            </a:prstGeom>
          </p:spPr>
        </p:pic>
        <p:pic>
          <p:nvPicPr>
            <p:cNvPr id="10" name="图片 9"/>
            <p:cNvPicPr>
              <a:picLocks noChangeAspect="1"/>
            </p:cNvPicPr>
            <p:nvPr/>
          </p:nvPicPr>
          <p:blipFill>
            <a:blip r:embed="rId5"/>
            <a:stretch>
              <a:fillRect/>
            </a:stretch>
          </p:blipFill>
          <p:spPr>
            <a:xfrm>
              <a:off x="8184189" y="2459064"/>
              <a:ext cx="2895780" cy="596359"/>
            </a:xfrm>
            <a:prstGeom prst="rect">
              <a:avLst/>
            </a:prstGeom>
          </p:spPr>
        </p:pic>
        <p:pic>
          <p:nvPicPr>
            <p:cNvPr id="11" name="图片 10"/>
            <p:cNvPicPr>
              <a:picLocks noChangeAspect="1"/>
            </p:cNvPicPr>
            <p:nvPr/>
          </p:nvPicPr>
          <p:blipFill>
            <a:blip r:embed="rId6"/>
            <a:stretch>
              <a:fillRect/>
            </a:stretch>
          </p:blipFill>
          <p:spPr>
            <a:xfrm>
              <a:off x="8179241" y="2045921"/>
              <a:ext cx="3340373" cy="400631"/>
            </a:xfrm>
            <a:prstGeom prst="rect">
              <a:avLst/>
            </a:prstGeom>
          </p:spPr>
        </p:pic>
      </p:grpSp>
      <p:pic>
        <p:nvPicPr>
          <p:cNvPr id="5" name="图片 4"/>
          <p:cNvPicPr>
            <a:picLocks noChangeAspect="1"/>
          </p:cNvPicPr>
          <p:nvPr/>
        </p:nvPicPr>
        <p:blipFill>
          <a:blip r:embed="rId7"/>
          <a:stretch>
            <a:fillRect/>
          </a:stretch>
        </p:blipFill>
        <p:spPr>
          <a:xfrm>
            <a:off x="3087624" y="1288206"/>
            <a:ext cx="2545080" cy="62831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实验结果与分析</a:t>
            </a:r>
            <a:endParaRPr lang="zh-CN" altLang="en-US" b="0" dirty="0"/>
          </a:p>
        </p:txBody>
      </p:sp>
      <p:sp>
        <p:nvSpPr>
          <p:cNvPr id="2" name="文本占位符 1"/>
          <p:cNvSpPr>
            <a:spLocks noGrp="1"/>
          </p:cNvSpPr>
          <p:nvPr>
            <p:ph type="body" sz="quarter" idx="14"/>
          </p:nvPr>
        </p:nvSpPr>
        <p:spPr>
          <a:xfrm>
            <a:off x="713520" y="3455362"/>
            <a:ext cx="11436785" cy="2634888"/>
          </a:xfrm>
        </p:spPr>
        <p:txBody>
          <a:bodyPr/>
          <a:lstStyle/>
          <a:p>
            <a:pPr marL="0" indent="0">
              <a:buNone/>
            </a:pPr>
            <a:r>
              <a:rPr lang="en-GB" altLang="zh-CN" sz="1800" b="0" dirty="0">
                <a:solidFill>
                  <a:schemeClr val="tx1"/>
                </a:solidFill>
              </a:rPr>
              <a:t>Analysis:</a:t>
            </a:r>
          </a:p>
          <a:p>
            <a:pPr marL="342900" indent="-342900">
              <a:buAutoNum type="arabicPeriod"/>
            </a:pPr>
            <a:r>
              <a:rPr lang="en-GB" altLang="zh-CN" sz="1800" b="0" dirty="0">
                <a:solidFill>
                  <a:schemeClr val="tx1"/>
                </a:solidFill>
              </a:rPr>
              <a:t>The accuracy of the quantized model is slightly</a:t>
            </a:r>
            <a:r>
              <a:rPr lang="zh-CN" altLang="en-US" sz="1800" b="0" dirty="0">
                <a:solidFill>
                  <a:schemeClr val="tx1"/>
                </a:solidFill>
              </a:rPr>
              <a:t> </a:t>
            </a:r>
            <a:r>
              <a:rPr lang="en-US" altLang="zh-CN" sz="1800" b="0" dirty="0">
                <a:solidFill>
                  <a:schemeClr val="tx1"/>
                </a:solidFill>
              </a:rPr>
              <a:t>worse</a:t>
            </a:r>
            <a:r>
              <a:rPr lang="en-GB" altLang="zh-CN" sz="1800" b="0" dirty="0">
                <a:solidFill>
                  <a:schemeClr val="tx1"/>
                </a:solidFill>
              </a:rPr>
              <a:t>. </a:t>
            </a:r>
          </a:p>
          <a:p>
            <a:pPr marL="0" indent="0">
              <a:buNone/>
            </a:pPr>
            <a:r>
              <a:rPr lang="zh-CN" altLang="en-US" sz="1800" b="0" dirty="0">
                <a:solidFill>
                  <a:schemeClr val="tx1"/>
                </a:solidFill>
              </a:rPr>
              <a:t>    </a:t>
            </a:r>
            <a:r>
              <a:rPr lang="en-US" altLang="zh-CN" sz="1800" b="0" dirty="0">
                <a:solidFill>
                  <a:schemeClr val="tx1"/>
                </a:solidFill>
              </a:rPr>
              <a:t>—— small clipping error and rounding error.</a:t>
            </a:r>
            <a:endParaRPr lang="en-GB" altLang="zh-CN" sz="1800" b="0" dirty="0">
              <a:solidFill>
                <a:schemeClr val="tx1"/>
              </a:solidFill>
            </a:endParaRPr>
          </a:p>
          <a:p>
            <a:pPr marL="0" indent="0">
              <a:buNone/>
            </a:pPr>
            <a:r>
              <a:rPr lang="en-US" altLang="zh-CN" sz="1800" b="0" dirty="0">
                <a:solidFill>
                  <a:schemeClr val="accent1"/>
                </a:solidFill>
              </a:rPr>
              <a:t>2.</a:t>
            </a:r>
            <a:r>
              <a:rPr lang="zh-CN" altLang="en-US" sz="1800" b="0" dirty="0">
                <a:solidFill>
                  <a:schemeClr val="tx1"/>
                </a:solidFill>
              </a:rPr>
              <a:t> </a:t>
            </a:r>
            <a:r>
              <a:rPr lang="en-GB" altLang="zh-CN" sz="1800" b="0" dirty="0">
                <a:solidFill>
                  <a:schemeClr val="tx1"/>
                </a:solidFill>
              </a:rPr>
              <a:t>The inference</a:t>
            </a:r>
            <a:r>
              <a:rPr lang="zh-CN" altLang="en-US" sz="1800" b="0" dirty="0">
                <a:solidFill>
                  <a:schemeClr val="tx1"/>
                </a:solidFill>
              </a:rPr>
              <a:t> </a:t>
            </a:r>
            <a:r>
              <a:rPr lang="en-US" altLang="zh-CN" sz="1800" b="0" dirty="0">
                <a:solidFill>
                  <a:schemeClr val="tx1"/>
                </a:solidFill>
              </a:rPr>
              <a:t>time </a:t>
            </a:r>
            <a:r>
              <a:rPr lang="en-GB" altLang="zh-CN" sz="1800" b="0" dirty="0">
                <a:solidFill>
                  <a:schemeClr val="tx1"/>
                </a:solidFill>
              </a:rPr>
              <a:t>is longer, but not by much.</a:t>
            </a:r>
          </a:p>
          <a:p>
            <a:pPr marL="0" indent="0">
              <a:buNone/>
            </a:pPr>
            <a:r>
              <a:rPr lang="zh-CN" altLang="en-US" sz="1800" b="0" dirty="0">
                <a:solidFill>
                  <a:schemeClr val="tx1"/>
                </a:solidFill>
              </a:rPr>
              <a:t>    </a:t>
            </a:r>
            <a:r>
              <a:rPr lang="en-US" altLang="zh-CN" sz="1800" b="0" dirty="0">
                <a:solidFill>
                  <a:schemeClr val="tx1"/>
                </a:solidFill>
              </a:rPr>
              <a:t>——</a:t>
            </a:r>
            <a:r>
              <a:rPr lang="zh-CN" altLang="en-US" sz="1800" b="0" dirty="0">
                <a:solidFill>
                  <a:schemeClr val="tx1"/>
                </a:solidFill>
              </a:rPr>
              <a:t> </a:t>
            </a:r>
            <a:r>
              <a:rPr lang="en-US" altLang="zh-CN" sz="1800" b="0" dirty="0">
                <a:solidFill>
                  <a:schemeClr val="tx1"/>
                </a:solidFill>
              </a:rPr>
              <a:t>extra quantization and dequantization operations.</a:t>
            </a:r>
            <a:r>
              <a:rPr lang="zh-CN" altLang="en-US" sz="1800" b="0" dirty="0">
                <a:solidFill>
                  <a:schemeClr val="tx1"/>
                </a:solidFill>
              </a:rPr>
              <a:t> </a:t>
            </a:r>
            <a:endParaRPr lang="en-US" altLang="zh-CN" sz="1800" b="0" dirty="0">
              <a:solidFill>
                <a:schemeClr val="tx1"/>
              </a:solidFill>
            </a:endParaRPr>
          </a:p>
        </p:txBody>
      </p:sp>
      <p:sp>
        <p:nvSpPr>
          <p:cNvPr id="3" name="灯片编号占位符 2"/>
          <p:cNvSpPr>
            <a:spLocks noGrp="1"/>
          </p:cNvSpPr>
          <p:nvPr>
            <p:ph type="sldNum" sz="quarter" idx="4"/>
          </p:nvPr>
        </p:nvSpPr>
        <p:spPr>
          <a:xfrm>
            <a:off x="11078570" y="6413501"/>
            <a:ext cx="1037230" cy="342900"/>
          </a:xfrm>
        </p:spPr>
        <p:txBody>
          <a:bodyPr/>
          <a:lstStyle/>
          <a:p>
            <a:fld id="{548644C6-89F0-466C-949F-E70AD72679A8}" type="slidenum">
              <a:rPr lang="zh-CN" altLang="en-US" smtClean="0"/>
              <a:t>17</a:t>
            </a:fld>
            <a:endParaRPr lang="zh-CN" altLang="en-US"/>
          </a:p>
        </p:txBody>
      </p:sp>
      <p:pic>
        <p:nvPicPr>
          <p:cNvPr id="7" name="图片 6">
            <a:extLst>
              <a:ext uri="{FF2B5EF4-FFF2-40B4-BE49-F238E27FC236}">
                <a16:creationId xmlns:a16="http://schemas.microsoft.com/office/drawing/2014/main" id="{C51D138E-4C62-70FC-6586-C80544F1B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85" y="1343522"/>
            <a:ext cx="11334429" cy="178858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050587" y="3382273"/>
            <a:ext cx="10272409" cy="724770"/>
          </a:xfrm>
        </p:spPr>
        <p:txBody>
          <a:bodyPr/>
          <a:lstStyle/>
          <a:p>
            <a:r>
              <a:rPr lang="zh-CN" altLang="en-US" dirty="0"/>
              <a:t>分析与讨论</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050587" y="4346795"/>
            <a:ext cx="10272409" cy="1534265"/>
          </a:xfrm>
        </p:spPr>
        <p:txBody>
          <a:bodyPr/>
          <a:lstStyle/>
          <a:p>
            <a:pPr algn="ctr" defTabSz="457200">
              <a:lnSpc>
                <a:spcPct val="125000"/>
              </a:lnSpc>
            </a:pPr>
            <a:r>
              <a:rPr lang="en-US" altLang="zh-CN" sz="1800" spc="28" dirty="0">
                <a:solidFill>
                  <a:schemeClr val="bg1">
                    <a:lumMod val="65000"/>
                  </a:schemeClr>
                </a:solidFill>
                <a:latin typeface="微软雅黑" panose="020B0503020204020204" pitchFamily="34" charset="-122"/>
                <a:ea typeface="微软雅黑" panose="020B0503020204020204" pitchFamily="34" charset="-122"/>
              </a:rPr>
              <a:t>ACIQ</a:t>
            </a:r>
            <a:r>
              <a:rPr lang="zh-CN" altLang="en-US" sz="1800" spc="28" dirty="0">
                <a:solidFill>
                  <a:schemeClr val="bg1">
                    <a:lumMod val="65000"/>
                  </a:schemeClr>
                </a:solidFill>
                <a:latin typeface="微软雅黑" panose="020B0503020204020204" pitchFamily="34" charset="-122"/>
                <a:ea typeface="微软雅黑" panose="020B0503020204020204" pitchFamily="34" charset="-122"/>
              </a:rPr>
              <a:t>论文阅读与</a:t>
            </a:r>
            <a:r>
              <a:rPr lang="en-US" altLang="zh-CN" sz="1800" spc="28" dirty="0" err="1">
                <a:solidFill>
                  <a:schemeClr val="bg1">
                    <a:lumMod val="65000"/>
                  </a:schemeClr>
                </a:solidFill>
                <a:latin typeface="微软雅黑" panose="020B0503020204020204" pitchFamily="34" charset="-122"/>
                <a:ea typeface="微软雅黑" panose="020B0503020204020204" pitchFamily="34" charset="-122"/>
              </a:rPr>
              <a:t>Adaround</a:t>
            </a:r>
            <a:r>
              <a:rPr lang="zh-CN" altLang="en-US" sz="1800" spc="28" dirty="0">
                <a:solidFill>
                  <a:schemeClr val="bg1">
                    <a:lumMod val="65000"/>
                  </a:schemeClr>
                </a:solidFill>
                <a:latin typeface="微软雅黑" panose="020B0503020204020204" pitchFamily="34" charset="-122"/>
                <a:ea typeface="微软雅黑" panose="020B0503020204020204" pitchFamily="34" charset="-122"/>
              </a:rPr>
              <a:t>实验分析</a:t>
            </a: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6" name="image 302">
            <a:extLst>
              <a:ext uri="{FF2B5EF4-FFF2-40B4-BE49-F238E27FC236}">
                <a16:creationId xmlns:a16="http://schemas.microsoft.com/office/drawing/2014/main" id="{24E1FA8E-1844-4960-BD42-7E69B0451EB8}"/>
              </a:ext>
            </a:extLst>
          </p:cNvPr>
          <p:cNvPicPr>
            <a:picLocks noChangeAspect="1"/>
          </p:cNvPicPr>
          <p:nvPr/>
        </p:nvPicPr>
        <p:blipFill>
          <a:blip r:embed="rId2"/>
          <a:srcRect/>
          <a:stretch>
            <a:fillRect/>
          </a:stretch>
        </p:blipFill>
        <p:spPr>
          <a:xfrm>
            <a:off x="5211763" y="1376354"/>
            <a:ext cx="1768475" cy="1768475"/>
          </a:xfrm>
          <a:prstGeom prst="rect">
            <a:avLst/>
          </a:prstGeom>
        </p:spPr>
      </p:pic>
      <p:sp>
        <p:nvSpPr>
          <p:cNvPr id="7" name="Object 305">
            <a:extLst>
              <a:ext uri="{FF2B5EF4-FFF2-40B4-BE49-F238E27FC236}">
                <a16:creationId xmlns:a16="http://schemas.microsoft.com/office/drawing/2014/main" id="{2E20917B-CE14-419D-87CB-57B7816D62CB}"/>
              </a:ext>
            </a:extLst>
          </p:cNvPr>
          <p:cNvSpPr txBox="1"/>
          <p:nvPr/>
        </p:nvSpPr>
        <p:spPr>
          <a:xfrm>
            <a:off x="5254625" y="1803391"/>
            <a:ext cx="1682750" cy="914400"/>
          </a:xfrm>
          <a:prstGeom prst="rect">
            <a:avLst/>
          </a:prstGeom>
        </p:spPr>
        <p:txBody>
          <a:bodyPr vert="horz" rtlCol="0" anchor="t" anchorCtr="0">
            <a:noAutofit/>
          </a:bodyPr>
          <a:lstStyle/>
          <a:p>
            <a:pPr algn="ctr" defTabSz="457200"/>
            <a:r>
              <a:rPr lang="en-US" altLang="zh-CN" sz="6000" b="1" spc="-123" dirty="0">
                <a:solidFill>
                  <a:srgbClr val="A62038"/>
                </a:solidFill>
                <a:latin typeface="微软雅黑" panose="020B0503020204020204" pitchFamily="34" charset="-122"/>
                <a:ea typeface="微软雅黑" panose="020B0503020204020204" pitchFamily="34" charset="-122"/>
              </a:rPr>
              <a:t>03</a:t>
            </a:r>
            <a:endParaRPr lang="zh-CN" altLang="en-US" sz="900" b="1" dirty="0">
              <a:solidFill>
                <a:srgbClr val="A62038"/>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356760EA-2961-4276-A8B1-F1E1064C5EC2}"/>
              </a:ext>
            </a:extLst>
          </p:cNvPr>
          <p:cNvSpPr>
            <a:spLocks noGrp="1"/>
          </p:cNvSpPr>
          <p:nvPr>
            <p:ph type="sldNum" sz="quarter" idx="4"/>
          </p:nvPr>
        </p:nvSpPr>
        <p:spPr/>
        <p:txBody>
          <a:bodyPr/>
          <a:lstStyle/>
          <a:p>
            <a:fld id="{548644C6-89F0-466C-949F-E70AD72679A8}" type="slidenum">
              <a:rPr lang="zh-CN" altLang="en-US" smtClean="0"/>
              <a:pPr/>
              <a:t>18</a:t>
            </a:fld>
            <a:endParaRPr lang="zh-CN" altLang="en-US"/>
          </a:p>
        </p:txBody>
      </p:sp>
    </p:spTree>
    <p:extLst>
      <p:ext uri="{BB962C8B-B14F-4D97-AF65-F5344CB8AC3E}">
        <p14:creationId xmlns:p14="http://schemas.microsoft.com/office/powerpoint/2010/main" val="318782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ACIQ: Fused </a:t>
            </a:r>
            <a:r>
              <a:rPr lang="en-US" altLang="zh-CN" dirty="0" err="1"/>
              <a:t>ReLU</a:t>
            </a:r>
            <a:endParaRPr lang="zh-CN" altLang="en-US" b="0"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537676" y="1190090"/>
                <a:ext cx="11174254" cy="4765791"/>
              </a:xfrm>
            </p:spPr>
            <p:txBody>
              <a:bodyPr/>
              <a:lstStyle/>
              <a:p>
                <a:r>
                  <a:rPr lang="en-US" altLang="zh-CN" b="1" dirty="0"/>
                  <a:t>Motivation:</a:t>
                </a:r>
                <a:r>
                  <a:rPr lang="zh-CN" altLang="en-US" b="1" dirty="0"/>
                  <a:t> 对输入</a:t>
                </a:r>
                <a:r>
                  <a:rPr lang="en-US" altLang="zh-CN" b="1" dirty="0" err="1"/>
                  <a:t>ReLU</a:t>
                </a:r>
                <a:r>
                  <a:rPr lang="zh-CN" altLang="en-US" b="1" dirty="0"/>
                  <a:t>的小于</a:t>
                </a:r>
                <a:r>
                  <a:rPr lang="en-US" altLang="zh-CN" b="1" dirty="0"/>
                  <a:t>0</a:t>
                </a:r>
                <a:r>
                  <a:rPr lang="zh-CN" altLang="en-US" b="1" dirty="0"/>
                  <a:t>部分量化是浪费的</a:t>
                </a:r>
                <a:endParaRPr lang="en-US" altLang="zh-CN" b="1" dirty="0"/>
              </a:p>
              <a:p>
                <a:r>
                  <a:rPr lang="en-US" altLang="zh-CN" b="1" dirty="0"/>
                  <a:t>Clipping Range: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𝑚𝑖𝑛</m:t>
                        </m:r>
                        <m:r>
                          <a:rPr lang="en-US" altLang="zh-CN" b="0">
                            <a:latin typeface="Cambria Math" panose="02040503050406030204" pitchFamily="18" charset="0"/>
                          </a:rPr>
                          <m:t>,</m:t>
                        </m:r>
                        <m:r>
                          <a:rPr lang="en-US" altLang="zh-CN" b="0" i="1">
                            <a:latin typeface="Cambria Math" panose="02040503050406030204" pitchFamily="18" charset="0"/>
                          </a:rPr>
                          <m:t>𝑚𝑎𝑥</m:t>
                        </m:r>
                      </m:e>
                    </m:d>
                    <m:r>
                      <a:rPr lang="en-US" altLang="zh-CN" b="0" i="1">
                        <a:latin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𝛼</m:t>
                        </m:r>
                      </m:e>
                    </m:d>
                  </m:oMath>
                </a14:m>
                <a:endParaRPr lang="en-US" altLang="zh-CN" b="0" dirty="0"/>
              </a:p>
              <a:p>
                <a:r>
                  <a:rPr lang="en-US" altLang="zh-CN" dirty="0"/>
                  <a:t>Scale</a:t>
                </a:r>
                <a:r>
                  <a:rPr lang="zh-CN" altLang="en-US" dirty="0"/>
                  <a:t>：</a:t>
                </a: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𝛿</m:t>
                    </m:r>
                    <m:r>
                      <a:rPr lang="en-US" altLang="zh-CN" b="0" i="0" smtClean="0">
                        <a:latin typeface="Cambria Math" panose="02040503050406030204" pitchFamily="18" charset="0"/>
                        <a:ea typeface="Cambria Math" panose="02040503050406030204" pitchFamily="18" charset="0"/>
                      </a:rPr>
                      <m:t>=</m:t>
                    </m:r>
                    <m:box>
                      <m:boxPr>
                        <m:ctrlPr>
                          <a:rPr lang="en-US" altLang="zh-CN" b="0" i="1" smtClean="0">
                            <a:latin typeface="Cambria Math" panose="02040503050406030204" pitchFamily="18" charset="0"/>
                            <a:ea typeface="Cambria Math" panose="02040503050406030204" pitchFamily="18" charset="0"/>
                          </a:rPr>
                        </m:ctrlPr>
                      </m:box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𝛼</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2</m:t>
                                </m:r>
                              </m:e>
                              <m:sup>
                                <m:r>
                                  <a:rPr lang="en-US" altLang="zh-CN" b="0" i="1" smtClean="0">
                                    <a:latin typeface="Cambria Math" panose="02040503050406030204" pitchFamily="18" charset="0"/>
                                    <a:ea typeface="Cambria Math" panose="02040503050406030204" pitchFamily="18" charset="0"/>
                                  </a:rPr>
                                  <m:t>𝑀</m:t>
                                </m:r>
                              </m:sup>
                            </m:sSup>
                            <m:r>
                              <a:rPr lang="en-US" altLang="zh-CN" b="0" i="1" smtClean="0">
                                <a:latin typeface="Cambria Math" panose="02040503050406030204" pitchFamily="18" charset="0"/>
                                <a:ea typeface="Cambria Math" panose="02040503050406030204" pitchFamily="18" charset="0"/>
                              </a:rPr>
                              <m:t>−1</m:t>
                            </m:r>
                          </m:den>
                        </m:f>
                      </m:e>
                    </m:box>
                  </m:oMath>
                </a14:m>
                <a:endParaRPr lang="en-US" altLang="zh-CN" b="0" dirty="0"/>
              </a:p>
              <a:p>
                <a:r>
                  <a:rPr lang="en-US" altLang="zh-CN" dirty="0"/>
                  <a:t>Clipping Noise:</a:t>
                </a:r>
              </a:p>
              <a:p>
                <a:pPr lvl="1"/>
                <a14:m>
                  <m:oMath xmlns:m="http://schemas.openxmlformats.org/officeDocument/2006/math">
                    <m:nary>
                      <m:naryPr>
                        <m:ctrlPr>
                          <a:rPr lang="en-US" altLang="zh-CN" i="1" smtClean="0">
                            <a:latin typeface="Cambria Math" panose="02040503050406030204" pitchFamily="18" charset="0"/>
                          </a:rPr>
                        </m:ctrlPr>
                      </m:naryPr>
                      <m:sub>
                        <m:r>
                          <a:rPr lang="en-US" altLang="zh-CN" i="1">
                            <a:latin typeface="Cambria Math" panose="02040503050406030204" pitchFamily="18" charset="0"/>
                          </a:rPr>
                          <m:t>𝛼</m:t>
                        </m:r>
                      </m:sub>
                      <m:sup>
                        <m:r>
                          <a:rPr lang="en-US" altLang="zh-CN" b="0" i="1" smtClean="0">
                            <a:latin typeface="Cambria Math" panose="02040503050406030204" pitchFamily="18" charset="0"/>
                          </a:rPr>
                          <m:t>+∞</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𝛼</m:t>
                                </m:r>
                              </m:e>
                            </m:d>
                          </m:e>
                          <m:sup>
                            <m:r>
                              <a:rPr lang="en-US" altLang="zh-CN" i="1">
                                <a:latin typeface="Cambria Math" panose="02040503050406030204" pitchFamily="18" charset="0"/>
                              </a:rPr>
                              <m:t>2</m:t>
                            </m:r>
                          </m:sup>
                        </m:sSup>
                        <m:r>
                          <a:rPr lang="en-US" altLang="zh-CN" i="1">
                            <a:latin typeface="Cambria Math" panose="02040503050406030204" pitchFamily="18" charset="0"/>
                          </a:rPr>
                          <m:t>𝑑𝑥</m:t>
                        </m:r>
                      </m:e>
                    </m:nary>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box>
                          <m:boxPr>
                            <m:ctrlPr>
                              <a:rPr lang="en-US" altLang="zh-CN" b="0" i="1" smtClean="0">
                                <a:latin typeface="Cambria Math" panose="02040503050406030204" pitchFamily="18" charset="0"/>
                              </a:rPr>
                            </m:ctrlPr>
                          </m:boxPr>
                          <m:e>
                            <m:argPr>
                              <m:argSz m:val="-1"/>
                            </m:argP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num>
                              <m:den>
                                <m:r>
                                  <a:rPr lang="en-US" altLang="zh-CN" b="0" i="1" smtClean="0">
                                    <a:latin typeface="Cambria Math" panose="02040503050406030204" pitchFamily="18" charset="0"/>
                                  </a:rPr>
                                  <m:t>𝑏</m:t>
                                </m:r>
                              </m:den>
                            </m:f>
                          </m:e>
                        </m:box>
                      </m:sup>
                    </m:sSup>
                  </m:oMath>
                </a14:m>
                <a:endParaRPr lang="en-US" altLang="zh-CN" dirty="0"/>
              </a:p>
              <a:p>
                <a:r>
                  <a:rPr lang="en-US" altLang="zh-CN" dirty="0"/>
                  <a:t>Quantization Noise:</a:t>
                </a:r>
                <a:endParaRPr lang="en-US" altLang="zh-CN" i="1" dirty="0">
                  <a:latin typeface="Cambria Math" panose="02040503050406030204" pitchFamily="18" charset="0"/>
                </a:endParaRPr>
              </a:p>
              <a:p>
                <a:pPr lvl="1"/>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𝑀</m:t>
                            </m:r>
                          </m:sup>
                        </m:sSup>
                      </m:sup>
                      <m:e>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𝛿</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i="1" smtClean="0">
                                <a:latin typeface="Cambria Math" panose="02040503050406030204" pitchFamily="18" charset="0"/>
                                <a:ea typeface="Cambria Math" panose="02040503050406030204" pitchFamily="18" charset="0"/>
                              </a:rPr>
                              <m:t>𝛿</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e>
                                </m:d>
                              </m:e>
                              <m:sup>
                                <m:r>
                                  <a:rPr lang="en-US" altLang="zh-CN" i="1">
                                    <a:latin typeface="Cambria Math" panose="02040503050406030204" pitchFamily="18" charset="0"/>
                                  </a:rPr>
                                  <m:t>2</m:t>
                                </m:r>
                              </m:sup>
                            </m:sSup>
                            <m:r>
                              <a:rPr lang="en-US" altLang="zh-CN" i="1">
                                <a:latin typeface="Cambria Math" panose="02040503050406030204" pitchFamily="18" charset="0"/>
                              </a:rPr>
                              <m:t>𝑑𝑥</m:t>
                            </m:r>
                          </m:e>
                        </m:nary>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𝛼</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24</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i="1">
                                <a:latin typeface="Cambria Math" panose="02040503050406030204" pitchFamily="18" charset="0"/>
                              </a:rPr>
                              <m:t>𝑀</m:t>
                            </m:r>
                          </m:sup>
                        </m:sSup>
                      </m:den>
                    </m:f>
                  </m:oMath>
                </a14:m>
                <a:endParaRPr lang="en-US" altLang="zh-CN" dirty="0"/>
              </a:p>
            </p:txBody>
          </p:sp>
        </mc:Choice>
        <mc:Fallback xmlns="">
          <p:sp>
            <p:nvSpPr>
              <p:cNvPr id="3" name="文本占位符 2">
                <a:extLst>
                  <a:ext uri="{FF2B5EF4-FFF2-40B4-BE49-F238E27FC236}">
                    <a16:creationId xmlns:a16="http://schemas.microsoft.com/office/drawing/2014/main" id="{57368070-998D-4F70-B17A-4782795731FD}"/>
                  </a:ext>
                </a:extLst>
              </p:cNvPr>
              <p:cNvSpPr>
                <a:spLocks noGrp="1" noRot="1" noChangeAspect="1" noMove="1" noResize="1" noEditPoints="1" noAdjustHandles="1" noChangeArrowheads="1" noChangeShapeType="1" noTextEdit="1"/>
              </p:cNvSpPr>
              <p:nvPr>
                <p:ph type="body" sz="quarter" idx="14"/>
              </p:nvPr>
            </p:nvSpPr>
            <p:spPr>
              <a:xfrm>
                <a:off x="537676" y="1190090"/>
                <a:ext cx="11174254" cy="4765791"/>
              </a:xfrm>
              <a:blipFill>
                <a:blip r:embed="rId2"/>
                <a:stretch>
                  <a:fillRect l="-681" b="-196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19</a:t>
            </a:fld>
            <a:endParaRPr lang="zh-CN" altLang="en-US"/>
          </a:p>
        </p:txBody>
      </p:sp>
      <p:grpSp>
        <p:nvGrpSpPr>
          <p:cNvPr id="8" name="组合 7">
            <a:extLst>
              <a:ext uri="{FF2B5EF4-FFF2-40B4-BE49-F238E27FC236}">
                <a16:creationId xmlns:a16="http://schemas.microsoft.com/office/drawing/2014/main" id="{8AB8DA06-2F37-97F4-5AB7-CAE339C35481}"/>
              </a:ext>
            </a:extLst>
          </p:cNvPr>
          <p:cNvGrpSpPr/>
          <p:nvPr/>
        </p:nvGrpSpPr>
        <p:grpSpPr>
          <a:xfrm>
            <a:off x="8113288" y="2727631"/>
            <a:ext cx="2838478" cy="1402737"/>
            <a:chOff x="8497879" y="1190090"/>
            <a:chExt cx="2838478" cy="1402737"/>
          </a:xfrm>
        </p:grpSpPr>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E68BA79F-462D-59FC-A63B-EDC2744128EA}"/>
                    </a:ext>
                  </a:extLst>
                </p:cNvPr>
                <p:cNvSpPr/>
                <p:nvPr/>
              </p:nvSpPr>
              <p:spPr>
                <a:xfrm>
                  <a:off x="8497879" y="1975881"/>
                  <a:ext cx="2838478" cy="616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假设</a:t>
                  </a:r>
                  <a:r>
                    <a:rPr kumimoji="1" lang="en-US" altLang="zh-CN" dirty="0"/>
                    <a:t>2</a:t>
                  </a:r>
                  <a:r>
                    <a:rPr kumimoji="1" lang="zh-CN" altLang="en-US" dirty="0"/>
                    <a:t>：</a:t>
                  </a:r>
                  <a14:m>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𝑏</m:t>
                          </m:r>
                        </m:den>
                      </m:f>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𝑒</m:t>
                          </m:r>
                        </m:e>
                        <m:sup>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𝑏</m:t>
                              </m:r>
                            </m:den>
                          </m:f>
                        </m:sup>
                      </m:sSup>
                      <m:r>
                        <a:rPr kumimoji="1" lang="zh-CN" altLang="en-US" b="0" i="0" smtClean="0">
                          <a:latin typeface="Cambria Math" panose="02040503050406030204" pitchFamily="18" charset="0"/>
                        </a:rPr>
                        <m:t>  </m:t>
                      </m:r>
                    </m:oMath>
                  </a14:m>
                  <a:endParaRPr kumimoji="1" lang="zh-CN" altLang="en-US" dirty="0"/>
                </a:p>
              </p:txBody>
            </p:sp>
          </mc:Choice>
          <mc:Fallback xmlns="">
            <p:sp>
              <p:nvSpPr>
                <p:cNvPr id="5" name="圆角矩形 4">
                  <a:extLst>
                    <a:ext uri="{FF2B5EF4-FFF2-40B4-BE49-F238E27FC236}">
                      <a16:creationId xmlns:a16="http://schemas.microsoft.com/office/drawing/2014/main" id="{E68BA79F-462D-59FC-A63B-EDC2744128EA}"/>
                    </a:ext>
                  </a:extLst>
                </p:cNvPr>
                <p:cNvSpPr>
                  <a:spLocks noRot="1" noChangeAspect="1" noMove="1" noResize="1" noEditPoints="1" noAdjustHandles="1" noChangeArrowheads="1" noChangeShapeType="1" noTextEdit="1"/>
                </p:cNvSpPr>
                <p:nvPr/>
              </p:nvSpPr>
              <p:spPr>
                <a:xfrm>
                  <a:off x="8497879" y="1975881"/>
                  <a:ext cx="2838478" cy="616946"/>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0B25744C-83DA-5CFF-D39E-DA267DBA7EFD}"/>
                    </a:ext>
                  </a:extLst>
                </p:cNvPr>
                <p:cNvSpPr/>
                <p:nvPr/>
              </p:nvSpPr>
              <p:spPr>
                <a:xfrm>
                  <a:off x="8497879" y="1190090"/>
                  <a:ext cx="1839816" cy="627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假设</a:t>
                  </a:r>
                  <a:r>
                    <a:rPr kumimoji="1" lang="en-US" altLang="zh-CN" dirty="0"/>
                    <a:t>1</a:t>
                  </a:r>
                  <a:r>
                    <a:rPr kumimoji="1" lang="zh-CN" altLang="en-US" dirty="0"/>
                    <a:t>：</a:t>
                  </a:r>
                  <a14:m>
                    <m:oMath xmlns:m="http://schemas.openxmlformats.org/officeDocument/2006/math">
                      <m:r>
                        <a:rPr kumimoji="1" lang="en-US" altLang="zh-CN" b="0" i="1" smtClean="0">
                          <a:latin typeface="Cambria Math" panose="02040503050406030204" pitchFamily="18" charset="0"/>
                        </a:rPr>
                        <m:t>𝜇</m:t>
                      </m:r>
                      <m:r>
                        <a:rPr kumimoji="1" lang="en-US" altLang="zh-CN" b="0" i="1" smtClean="0">
                          <a:latin typeface="Cambria Math" panose="02040503050406030204" pitchFamily="18" charset="0"/>
                        </a:rPr>
                        <m:t>=0</m:t>
                      </m:r>
                    </m:oMath>
                  </a14:m>
                  <a:endParaRPr kumimoji="1" lang="zh-CN" altLang="en-US" dirty="0"/>
                </a:p>
              </p:txBody>
            </p:sp>
          </mc:Choice>
          <mc:Fallback xmlns="">
            <p:sp>
              <p:nvSpPr>
                <p:cNvPr id="6" name="圆角矩形 5">
                  <a:extLst>
                    <a:ext uri="{FF2B5EF4-FFF2-40B4-BE49-F238E27FC236}">
                      <a16:creationId xmlns:a16="http://schemas.microsoft.com/office/drawing/2014/main" id="{0B25744C-83DA-5CFF-D39E-DA267DBA7EFD}"/>
                    </a:ext>
                  </a:extLst>
                </p:cNvPr>
                <p:cNvSpPr>
                  <a:spLocks noRot="1" noChangeAspect="1" noMove="1" noResize="1" noEditPoints="1" noAdjustHandles="1" noChangeArrowheads="1" noChangeShapeType="1" noTextEdit="1"/>
                </p:cNvSpPr>
                <p:nvPr/>
              </p:nvSpPr>
              <p:spPr>
                <a:xfrm>
                  <a:off x="8497879" y="1190090"/>
                  <a:ext cx="1839816" cy="627961"/>
                </a:xfrm>
                <a:prstGeom prst="roundRect">
                  <a:avLst/>
                </a:prstGeom>
                <a:blipFill>
                  <a:blip r:embed="rId4"/>
                  <a:stretch>
                    <a:fillRect/>
                  </a:stretch>
                </a:blipFill>
              </p:spPr>
              <p:txBody>
                <a:bodyPr/>
                <a:lstStyle/>
                <a:p>
                  <a:r>
                    <a:rPr lang="zh-CN" altLang="en-US">
                      <a:noFill/>
                    </a:rPr>
                    <a:t> </a:t>
                  </a:r>
                </a:p>
              </p:txBody>
            </p:sp>
          </mc:Fallback>
        </mc:AlternateContent>
      </p:grpSp>
      <p:sp>
        <p:nvSpPr>
          <p:cNvPr id="7" name="乘 6">
            <a:extLst>
              <a:ext uri="{FF2B5EF4-FFF2-40B4-BE49-F238E27FC236}">
                <a16:creationId xmlns:a16="http://schemas.microsoft.com/office/drawing/2014/main" id="{FBDEDA77-A377-9E40-2909-92B26B51269F}"/>
              </a:ext>
            </a:extLst>
          </p:cNvPr>
          <p:cNvSpPr/>
          <p:nvPr/>
        </p:nvSpPr>
        <p:spPr>
          <a:xfrm>
            <a:off x="7115954" y="2451328"/>
            <a:ext cx="1179747" cy="1062094"/>
          </a:xfrm>
          <a:prstGeom prst="mathMultiply">
            <a:avLst>
              <a:gd name="adj1" fmla="val 53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9" name="右大括号 8">
            <a:extLst>
              <a:ext uri="{FF2B5EF4-FFF2-40B4-BE49-F238E27FC236}">
                <a16:creationId xmlns:a16="http://schemas.microsoft.com/office/drawing/2014/main" id="{11CF832D-A782-F442-E1D8-ABDF15FCBD6A}"/>
              </a:ext>
            </a:extLst>
          </p:cNvPr>
          <p:cNvSpPr/>
          <p:nvPr/>
        </p:nvSpPr>
        <p:spPr>
          <a:xfrm>
            <a:off x="7370284" y="3821895"/>
            <a:ext cx="484743" cy="21339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62A18B9-36B5-3B20-A109-1F8B6FB19AF5}"/>
                  </a:ext>
                </a:extLst>
              </p:cNvPr>
              <p:cNvSpPr txBox="1"/>
              <p:nvPr/>
            </p:nvSpPr>
            <p:spPr>
              <a:xfrm>
                <a:off x="7948400" y="4704222"/>
                <a:ext cx="3130170" cy="369332"/>
              </a:xfrm>
              <a:prstGeom prst="rect">
                <a:avLst/>
              </a:prstGeom>
              <a:noFill/>
            </p:spPr>
            <p:txBody>
              <a:bodyPr wrap="square" rtlCol="0">
                <a:spAutoFit/>
              </a:bodyPr>
              <a:lstStyle/>
              <a:p>
                <a:r>
                  <a:rPr kumimoji="1" lang="zh-CN" altLang="en-US" dirty="0"/>
                  <a:t>实际上优化的是</a:t>
                </a:r>
                <a:r>
                  <a:rPr kumimoji="1" lang="en-US" altLang="zh-CN" dirty="0"/>
                  <a:t> </a:t>
                </a:r>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𝜇</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𝛼</m:t>
                        </m:r>
                      </m:e>
                    </m:d>
                  </m:oMath>
                </a14:m>
                <a:endParaRPr kumimoji="1" lang="zh-CN" altLang="en-US" dirty="0"/>
              </a:p>
            </p:txBody>
          </p:sp>
        </mc:Choice>
        <mc:Fallback xmlns="">
          <p:sp>
            <p:nvSpPr>
              <p:cNvPr id="10" name="文本框 9">
                <a:extLst>
                  <a:ext uri="{FF2B5EF4-FFF2-40B4-BE49-F238E27FC236}">
                    <a16:creationId xmlns:a16="http://schemas.microsoft.com/office/drawing/2014/main" id="{E62A18B9-36B5-3B20-A109-1F8B6FB19AF5}"/>
                  </a:ext>
                </a:extLst>
              </p:cNvPr>
              <p:cNvSpPr txBox="1">
                <a:spLocks noRot="1" noChangeAspect="1" noMove="1" noResize="1" noEditPoints="1" noAdjustHandles="1" noChangeArrowheads="1" noChangeShapeType="1" noTextEdit="1"/>
              </p:cNvSpPr>
              <p:nvPr/>
            </p:nvSpPr>
            <p:spPr>
              <a:xfrm>
                <a:off x="7948400" y="4704222"/>
                <a:ext cx="3130170" cy="369332"/>
              </a:xfrm>
              <a:prstGeom prst="rect">
                <a:avLst/>
              </a:prstGeom>
              <a:blipFill>
                <a:blip r:embed="rId5"/>
                <a:stretch>
                  <a:fillRect l="-1613"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57B7E174-60EC-0058-E380-6351B9CB9731}"/>
                  </a:ext>
                </a:extLst>
              </p:cNvPr>
              <p:cNvSpPr/>
              <p:nvPr/>
            </p:nvSpPr>
            <p:spPr>
              <a:xfrm>
                <a:off x="6981118" y="5717105"/>
                <a:ext cx="4616067" cy="70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𝛼</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24</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i="1">
                                <a:latin typeface="Cambria Math" panose="02040503050406030204" pitchFamily="18" charset="0"/>
                              </a:rPr>
                              <m:t>𝑀</m:t>
                            </m:r>
                          </m:sup>
                        </m:sSup>
                      </m:den>
                    </m:f>
                  </m:oMath>
                </a14:m>
                <a:r>
                  <a:rPr kumimoji="1" lang="en-US" altLang="zh-CN" dirty="0"/>
                  <a:t>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box>
                          <m:boxPr>
                            <m:ctrlPr>
                              <a:rPr lang="en-US" altLang="zh-CN" i="1">
                                <a:latin typeface="Cambria Math" panose="02040503050406030204" pitchFamily="18" charset="0"/>
                              </a:rPr>
                            </m:ctrlPr>
                          </m:boxPr>
                          <m:e>
                            <m:argPr>
                              <m:argSz m:val="-1"/>
                            </m:argPr>
                            <m:f>
                              <m:fPr>
                                <m:ctrlPr>
                                  <a:rPr lang="en-US" altLang="zh-CN" i="1">
                                    <a:latin typeface="Cambria Math" panose="02040503050406030204" pitchFamily="18" charset="0"/>
                                  </a:rPr>
                                </m:ctrlPr>
                              </m:fPr>
                              <m:num>
                                <m:r>
                                  <a:rPr lang="en-US" altLang="zh-CN" i="1">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num>
                              <m:den>
                                <m:r>
                                  <a:rPr lang="en-US" altLang="zh-CN" i="1">
                                    <a:latin typeface="Cambria Math" panose="02040503050406030204" pitchFamily="18" charset="0"/>
                                  </a:rPr>
                                  <m:t>𝑏</m:t>
                                </m:r>
                              </m:den>
                            </m:f>
                          </m:e>
                        </m:box>
                      </m:sup>
                    </m:sSup>
                  </m:oMath>
                </a14:m>
                <a:endParaRPr kumimoji="1" lang="zh-CN" altLang="en-US" dirty="0"/>
              </a:p>
            </p:txBody>
          </p:sp>
        </mc:Choice>
        <mc:Fallback xmlns="">
          <p:sp>
            <p:nvSpPr>
              <p:cNvPr id="11" name="圆角矩形 10">
                <a:extLst>
                  <a:ext uri="{FF2B5EF4-FFF2-40B4-BE49-F238E27FC236}">
                    <a16:creationId xmlns:a16="http://schemas.microsoft.com/office/drawing/2014/main" id="{57B7E174-60EC-0058-E380-6351B9CB9731}"/>
                  </a:ext>
                </a:extLst>
              </p:cNvPr>
              <p:cNvSpPr>
                <a:spLocks noRot="1" noChangeAspect="1" noMove="1" noResize="1" noEditPoints="1" noAdjustHandles="1" noChangeArrowheads="1" noChangeShapeType="1" noTextEdit="1"/>
              </p:cNvSpPr>
              <p:nvPr/>
            </p:nvSpPr>
            <p:spPr>
              <a:xfrm>
                <a:off x="6981118" y="5717105"/>
                <a:ext cx="4616067" cy="705079"/>
              </a:xfrm>
              <a:prstGeom prst="round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5224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165253" y="1069197"/>
                <a:ext cx="13198207" cy="3502804"/>
              </a:xfrm>
            </p:spPr>
            <p:txBody>
              <a:bodyPr numCol="2"/>
              <a:lstStyle/>
              <a:p>
                <a:r>
                  <a:rPr lang="zh-CN" altLang="en-US" dirty="0"/>
                  <a:t>量化</a:t>
                </a:r>
                <a:r>
                  <a:rPr lang="en-US" altLang="zh-CN" dirty="0"/>
                  <a:t>:</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𝑖𝑛𝑡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𝑐𝑙𝑎𝑚𝑝</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𝑠𝑐𝑎𝑙𝑒</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𝑧𝑒𝑟𝑜</m:t>
                        </m:r>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0,2</m:t>
                            </m:r>
                          </m:e>
                          <m:sup>
                            <m:r>
                              <a:rPr lang="en-US" altLang="zh-CN" i="1">
                                <a:latin typeface="Cambria Math" panose="02040503050406030204" pitchFamily="18" charset="0"/>
                                <a:ea typeface="Cambria Math" panose="02040503050406030204" pitchFamily="18" charset="0"/>
                              </a:rPr>
                              <m:t>𝑀</m:t>
                            </m:r>
                          </m:sup>
                        </m:sSup>
                        <m:r>
                          <a:rPr lang="en-US" altLang="zh-CN" i="1">
                            <a:latin typeface="Cambria Math" panose="02040503050406030204" pitchFamily="18" charset="0"/>
                            <a:ea typeface="Cambria Math" panose="02040503050406030204" pitchFamily="18" charset="0"/>
                          </a:rPr>
                          <m:t>−1</m:t>
                        </m:r>
                      </m:e>
                    </m:d>
                  </m:oMath>
                </a14:m>
                <a:endParaRPr lang="en-US" altLang="zh-CN" b="0" dirty="0"/>
              </a:p>
              <a:p>
                <a:pPr lvl="2"/>
                <a14:m>
                  <m:oMath xmlns:m="http://schemas.openxmlformats.org/officeDocument/2006/math">
                    <m:r>
                      <a:rPr lang="en-US" altLang="zh-CN" b="0" i="1" smtClean="0">
                        <a:latin typeface="Cambria Math" panose="02040503050406030204" pitchFamily="18" charset="0"/>
                      </a:rPr>
                      <m:t>𝑠𝑐𝑎𝑙𝑒</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𝑟𝑎𝑛𝑔𝑒</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𝑀</m:t>
                            </m:r>
                          </m:sup>
                        </m:sSup>
                      </m:den>
                    </m:f>
                  </m:oMath>
                </a14:m>
                <a:endParaRPr lang="en-US" altLang="zh-CN" dirty="0"/>
              </a:p>
              <a:p>
                <a:pPr lvl="2"/>
                <a14:m>
                  <m:oMath xmlns:m="http://schemas.openxmlformats.org/officeDocument/2006/math">
                    <m:r>
                      <a:rPr lang="en-US" altLang="zh-CN" b="0" i="1" smtClean="0">
                        <a:latin typeface="Cambria Math" panose="02040503050406030204" pitchFamily="18" charset="0"/>
                      </a:rPr>
                      <m:t>𝑧𝑒𝑟𝑜</m:t>
                    </m:r>
                    <m:r>
                      <a:rPr lang="en-US" altLang="zh-CN" b="0" i="1" smtClean="0">
                        <a:latin typeface="Cambria Math" panose="02040503050406030204" pitchFamily="18" charset="0"/>
                      </a:rPr>
                      <m:t>=</m:t>
                    </m:r>
                    <m:r>
                      <a:rPr lang="en-US" altLang="zh-CN" i="1">
                        <a:latin typeface="Cambria Math" panose="02040503050406030204" pitchFamily="18" charset="0"/>
                      </a:rPr>
                      <m:t>𝑟𝑜𝑢𝑛𝑑</m:t>
                    </m:r>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𝑚𝑖𝑛</m:t>
                            </m:r>
                          </m:num>
                          <m:den>
                            <m:r>
                              <a:rPr lang="en-US" altLang="zh-CN" i="1">
                                <a:latin typeface="Cambria Math" panose="02040503050406030204" pitchFamily="18" charset="0"/>
                              </a:rPr>
                              <m:t>𝑠𝑐𝑎𝑙𝑒</m:t>
                            </m:r>
                          </m:den>
                        </m:f>
                      </m:e>
                    </m:d>
                  </m:oMath>
                </a14:m>
                <a:endParaRPr lang="en-US" altLang="zh-CN" b="1" dirty="0"/>
              </a:p>
              <a:p>
                <a:endParaRPr lang="en-US" altLang="zh-CN" dirty="0"/>
              </a:p>
              <a:p>
                <a:r>
                  <a:rPr lang="zh-CN" altLang="en-US" dirty="0"/>
                  <a:t>反量化：</a:t>
                </a:r>
                <a:endParaRPr lang="en-US" altLang="zh-CN" dirty="0"/>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𝑠𝑐𝑎𝑙𝑒</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𝑖𝑛𝑡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𝑧𝑒𝑟𝑜</m:t>
                    </m:r>
                    <m:r>
                      <a:rPr lang="en-US" altLang="zh-CN" b="0" i="1" smtClean="0">
                        <a:latin typeface="Cambria Math" panose="02040503050406030204" pitchFamily="18" charset="0"/>
                      </a:rPr>
                      <m:t>)</m:t>
                    </m:r>
                  </m:oMath>
                </a14:m>
                <a:endParaRPr lang="en-US" altLang="zh-CN" dirty="0"/>
              </a:p>
              <a:p>
                <a:r>
                  <a:rPr lang="zh-CN" altLang="en-US" dirty="0"/>
                  <a:t>使用量化</a:t>
                </a:r>
                <a:r>
                  <a:rPr lang="en-US" altLang="zh-CN" dirty="0"/>
                  <a:t>+</a:t>
                </a:r>
                <a:r>
                  <a:rPr lang="zh-CN" altLang="en-US" dirty="0"/>
                  <a:t>反量化后的值计算</a:t>
                </a:r>
                <a:endParaRPr lang="en-US" altLang="zh-CN" dirty="0"/>
              </a:p>
              <a:p>
                <a:pPr lvl="1"/>
                <a:r>
                  <a:rPr lang="zh-CN" altLang="en-US" dirty="0"/>
                  <a:t>量化</a:t>
                </a:r>
                <a:r>
                  <a:rPr lang="en-US" altLang="zh-CN" dirty="0"/>
                  <a:t>+</a:t>
                </a:r>
                <a:r>
                  <a:rPr lang="zh-CN" altLang="en-US" dirty="0"/>
                  <a:t>反量化</a:t>
                </a:r>
                <a:r>
                  <a:rPr lang="en-US" altLang="zh-CN" dirty="0"/>
                  <a:t>weight</a:t>
                </a:r>
                <a:r>
                  <a:rPr lang="zh-CN" altLang="en-US" dirty="0"/>
                  <a:t>：</a:t>
                </a:r>
                <a:r>
                  <a:rPr lang="en-US" altLang="zh-CN" dirty="0"/>
                  <a:t> </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𝑊</m:t>
                        </m:r>
                      </m:e>
                    </m:acc>
                  </m:oMath>
                </a14:m>
                <a:endParaRPr lang="en-US" altLang="zh-CN" dirty="0"/>
              </a:p>
              <a:p>
                <a:pPr lvl="1"/>
                <a:r>
                  <a:rPr lang="zh-CN" altLang="en-US" dirty="0"/>
                  <a:t>量化</a:t>
                </a:r>
                <a:r>
                  <a:rPr lang="en-US" altLang="zh-CN" dirty="0"/>
                  <a:t>+</a:t>
                </a:r>
                <a:r>
                  <a:rPr lang="zh-CN" altLang="en-US" dirty="0"/>
                  <a:t>反量化</a:t>
                </a:r>
                <a:r>
                  <a:rPr lang="en-US" altLang="zh-CN" dirty="0"/>
                  <a:t>activation</a:t>
                </a:r>
                <a:r>
                  <a:rPr lang="zh-CN" altLang="en-US" dirty="0"/>
                  <a:t>：</a:t>
                </a:r>
                <a:r>
                  <a:rPr lang="en-US" altLang="zh-CN" dirty="0"/>
                  <a:t> </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𝑥</m:t>
                        </m:r>
                      </m:e>
                    </m:acc>
                  </m:oMath>
                </a14:m>
                <a:endParaRPr lang="en-US" altLang="zh-CN" dirty="0"/>
              </a:p>
              <a:p>
                <a:pPr lvl="1"/>
                <a14:m>
                  <m:oMath xmlns:m="http://schemas.openxmlformats.org/officeDocument/2006/math">
                    <m:r>
                      <a:rPr lang="en-US" altLang="zh-CN" i="1" dirty="0">
                        <a:latin typeface="Cambria Math" panose="02040503050406030204" pitchFamily="18" charset="0"/>
                      </a:rPr>
                      <m:t>𝑂𝑢</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𝑡</m:t>
                        </m:r>
                      </m:e>
                      <m:sub>
                        <m:r>
                          <a:rPr lang="en-US" altLang="zh-CN" b="0" i="1" dirty="0" smtClean="0">
                            <a:latin typeface="Cambria Math" panose="02040503050406030204" pitchFamily="18" charset="0"/>
                          </a:rPr>
                          <m:t>𝑞</m:t>
                        </m:r>
                      </m:sub>
                    </m:sSub>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𝑊</m:t>
                        </m:r>
                      </m:e>
                    </m:acc>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𝑥</m:t>
                        </m:r>
                      </m:e>
                    </m:acc>
                  </m:oMath>
                </a14:m>
                <a:endParaRPr lang="en-US" altLang="zh-CN" i="1" dirty="0">
                  <a:latin typeface="Cambria Math" panose="02040503050406030204" pitchFamily="18" charset="0"/>
                </a:endParaRPr>
              </a:p>
            </p:txBody>
          </p:sp>
        </mc:Choice>
        <mc:Fallback xmlns="">
          <p:sp>
            <p:nvSpPr>
              <p:cNvPr id="3" name="文本占位符 2">
                <a:extLst>
                  <a:ext uri="{FF2B5EF4-FFF2-40B4-BE49-F238E27FC236}">
                    <a16:creationId xmlns:a16="http://schemas.microsoft.com/office/drawing/2014/main" id="{57368070-998D-4F70-B17A-4782795731FD}"/>
                  </a:ext>
                </a:extLst>
              </p:cNvPr>
              <p:cNvSpPr>
                <a:spLocks noGrp="1" noRot="1" noChangeAspect="1" noMove="1" noResize="1" noEditPoints="1" noAdjustHandles="1" noChangeArrowheads="1" noChangeShapeType="1" noTextEdit="1"/>
              </p:cNvSpPr>
              <p:nvPr>
                <p:ph type="body" sz="quarter" idx="14"/>
              </p:nvPr>
            </p:nvSpPr>
            <p:spPr>
              <a:xfrm>
                <a:off x="165253" y="1069197"/>
                <a:ext cx="13198207" cy="3502804"/>
              </a:xfrm>
              <a:blipFill>
                <a:blip r:embed="rId3"/>
                <a:stretch>
                  <a:fillRect l="-57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a:t>
            </a:fld>
            <a:endParaRPr lang="zh-CN" altLang="en-US"/>
          </a:p>
        </p:txBody>
      </p:sp>
      <p:sp>
        <p:nvSpPr>
          <p:cNvPr id="7" name="文本占位符 6">
            <a:extLst>
              <a:ext uri="{FF2B5EF4-FFF2-40B4-BE49-F238E27FC236}">
                <a16:creationId xmlns:a16="http://schemas.microsoft.com/office/drawing/2014/main" id="{0CAF1409-4E44-FBA4-ABAC-D5113E5CD9EA}"/>
              </a:ext>
            </a:extLst>
          </p:cNvPr>
          <p:cNvSpPr>
            <a:spLocks noGrp="1"/>
          </p:cNvSpPr>
          <p:nvPr>
            <p:ph type="body" sz="quarter" idx="11"/>
          </p:nvPr>
        </p:nvSpPr>
        <p:spPr/>
        <p:txBody>
          <a:bodyPr/>
          <a:lstStyle/>
          <a:p>
            <a:r>
              <a:rPr lang="zh-CN" altLang="en-US" b="0" dirty="0"/>
              <a:t>量化原理</a:t>
            </a:r>
          </a:p>
        </p:txBody>
      </p:sp>
    </p:spTree>
    <p:extLst>
      <p:ext uri="{BB962C8B-B14F-4D97-AF65-F5344CB8AC3E}">
        <p14:creationId xmlns:p14="http://schemas.microsoft.com/office/powerpoint/2010/main" val="3600074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20</a:t>
            </a:fld>
            <a:endParaRPr lang="zh-CN" altLang="en-US"/>
          </a:p>
        </p:txBody>
      </p:sp>
      <p:grpSp>
        <p:nvGrpSpPr>
          <p:cNvPr id="18" name="组合 17">
            <a:extLst>
              <a:ext uri="{FF2B5EF4-FFF2-40B4-BE49-F238E27FC236}">
                <a16:creationId xmlns:a16="http://schemas.microsoft.com/office/drawing/2014/main" id="{304B73BF-ADC5-ACE8-B972-1277E8547067}"/>
              </a:ext>
            </a:extLst>
          </p:cNvPr>
          <p:cNvGrpSpPr/>
          <p:nvPr/>
        </p:nvGrpSpPr>
        <p:grpSpPr>
          <a:xfrm>
            <a:off x="537675" y="1311737"/>
            <a:ext cx="11484766" cy="2403368"/>
            <a:chOff x="537675" y="1025632"/>
            <a:chExt cx="11484766" cy="2403368"/>
          </a:xfrm>
        </p:grpSpPr>
        <p:grpSp>
          <p:nvGrpSpPr>
            <p:cNvPr id="10" name="组合 9">
              <a:extLst>
                <a:ext uri="{FF2B5EF4-FFF2-40B4-BE49-F238E27FC236}">
                  <a16:creationId xmlns:a16="http://schemas.microsoft.com/office/drawing/2014/main" id="{C45B24EC-5F46-A834-F5F0-BEA2F79C6E11}"/>
                </a:ext>
              </a:extLst>
            </p:cNvPr>
            <p:cNvGrpSpPr/>
            <p:nvPr/>
          </p:nvGrpSpPr>
          <p:grpSpPr>
            <a:xfrm>
              <a:off x="537675" y="1025632"/>
              <a:ext cx="11484766" cy="1695828"/>
              <a:chOff x="414969" y="4727299"/>
              <a:chExt cx="11484766" cy="1695828"/>
            </a:xfrm>
          </p:grpSpPr>
          <p:sp>
            <p:nvSpPr>
              <p:cNvPr id="6" name="圆角矩形 5">
                <a:extLst>
                  <a:ext uri="{FF2B5EF4-FFF2-40B4-BE49-F238E27FC236}">
                    <a16:creationId xmlns:a16="http://schemas.microsoft.com/office/drawing/2014/main" id="{DB0CD32A-E31A-A174-C7B0-A8DE16928029}"/>
                  </a:ext>
                </a:extLst>
              </p:cNvPr>
              <p:cNvSpPr/>
              <p:nvPr/>
            </p:nvSpPr>
            <p:spPr>
              <a:xfrm>
                <a:off x="414969" y="4727299"/>
                <a:ext cx="10743597" cy="16958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文本占位符 2">
                    <a:extLst>
                      <a:ext uri="{FF2B5EF4-FFF2-40B4-BE49-F238E27FC236}">
                        <a16:creationId xmlns:a16="http://schemas.microsoft.com/office/drawing/2014/main" id="{9DE03A8A-6C5C-2C04-F99E-4EF8410572D1}"/>
                      </a:ext>
                    </a:extLst>
                  </p:cNvPr>
                  <p:cNvSpPr txBox="1">
                    <a:spLocks/>
                  </p:cNvSpPr>
                  <p:nvPr/>
                </p:nvSpPr>
                <p:spPr>
                  <a:xfrm>
                    <a:off x="660380" y="4727301"/>
                    <a:ext cx="11239355" cy="1695826"/>
                  </a:xfrm>
                  <a:prstGeom prst="rect">
                    <a:avLst/>
                  </a:prstGeom>
                </p:spPr>
                <p:txBody>
                  <a:bodyPr numCol="2"/>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30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30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30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量化前：</a:t>
                    </a:r>
                    <a14:m>
                      <m:oMath xmlns:m="http://schemas.openxmlformats.org/officeDocument/2006/math">
                        <m:r>
                          <m:rPr>
                            <m:sty m:val="p"/>
                          </m:rPr>
                          <a:rPr lang="en-US" altLang="zh-CN" i="1" dirty="0" smtClean="0">
                            <a:latin typeface="Cambria Math" panose="02040503050406030204" pitchFamily="18" charset="0"/>
                          </a:rPr>
                          <m:t>W</m:t>
                        </m:r>
                      </m:oMath>
                    </a14:m>
                    <a:r>
                      <a:rPr lang="zh-CN" altLang="en-US" dirty="0"/>
                      <a:t>；量化后：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a:latin typeface="Cambria Math" panose="02040503050406030204" pitchFamily="18" charset="0"/>
                              </a:rPr>
                              <m:t>𝑞</m:t>
                            </m:r>
                          </m:sub>
                        </m:sSub>
                      </m:oMath>
                    </a14:m>
                    <a:endParaRPr lang="en-US" altLang="zh-CN" b="0" spc="0" dirty="0"/>
                  </a:p>
                  <a:p>
                    <a:r>
                      <a:rPr lang="en-US" altLang="zh-CN" dirty="0"/>
                      <a:t>Scale:</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box>
                          <m:boxPr>
                            <m:ctrlPr>
                              <a:rPr lang="en-US" altLang="zh-CN" b="0" i="1" smtClean="0">
                                <a:latin typeface="Cambria Math" panose="02040503050406030204" pitchFamily="18" charset="0"/>
                              </a:rPr>
                            </m:ctrlPr>
                          </m:boxPr>
                          <m:e>
                            <m:argPr>
                              <m:argSz m:val="-1"/>
                            </m:argPr>
                            <m:f>
                              <m:fPr>
                                <m:ctrlPr>
                                  <a:rPr lang="en-US" altLang="zh-CN" b="0" i="1" smtClean="0">
                                    <a:latin typeface="Cambria Math" panose="02040503050406030204" pitchFamily="18" charset="0"/>
                                  </a:rPr>
                                </m:ctrlPr>
                              </m:fPr>
                              <m:num>
                                <m:sSub>
                                  <m:sSubPr>
                                    <m:ctrlPr>
                                      <a:rPr lang="en-US" altLang="zh-CN" b="0" i="1">
                                        <a:latin typeface="Cambria Math" panose="02040503050406030204" pitchFamily="18" charset="0"/>
                                      </a:rPr>
                                    </m:ctrlPr>
                                  </m:sSubPr>
                                  <m:e>
                                    <m:d>
                                      <m:dPr>
                                        <m:begChr m:val="|"/>
                                        <m:endChr m:val="|"/>
                                        <m:ctrlPr>
                                          <a:rPr lang="en-US" altLang="zh-CN" b="0" i="1">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𝑊</m:t>
                                            </m:r>
                                            <m:r>
                                              <a:rPr lang="en-US" altLang="zh-CN" b="0" i="1">
                                                <a:latin typeface="Cambria Math" panose="02040503050406030204" pitchFamily="18" charset="0"/>
                                              </a:rPr>
                                              <m:t>−</m:t>
                                            </m:r>
                                            <m:r>
                                              <a:rPr lang="en-US" altLang="zh-CN" b="0" i="1">
                                                <a:latin typeface="Cambria Math" panose="02040503050406030204" pitchFamily="18" charset="0"/>
                                              </a:rPr>
                                              <m:t>𝐸</m:t>
                                            </m:r>
                                            <m:d>
                                              <m:dPr>
                                                <m:ctrlPr>
                                                  <a:rPr lang="en-US" altLang="zh-CN" b="0" i="1">
                                                    <a:latin typeface="Cambria Math" panose="02040503050406030204" pitchFamily="18" charset="0"/>
                                                  </a:rPr>
                                                </m:ctrlPr>
                                              </m:dPr>
                                              <m:e>
                                                <m:r>
                                                  <a:rPr lang="en-US" altLang="zh-CN" b="0" i="1" smtClean="0">
                                                    <a:latin typeface="Cambria Math" panose="02040503050406030204" pitchFamily="18" charset="0"/>
                                                  </a:rPr>
                                                  <m:t>𝑊</m:t>
                                                </m:r>
                                              </m:e>
                                            </m:d>
                                          </m:e>
                                        </m:d>
                                      </m:e>
                                    </m:d>
                                  </m:e>
                                  <m:sub>
                                    <m:r>
                                      <a:rPr lang="en-US" altLang="zh-CN" b="0" i="1">
                                        <a:latin typeface="Cambria Math" panose="02040503050406030204" pitchFamily="18" charset="0"/>
                                      </a:rPr>
                                      <m:t>2</m:t>
                                    </m:r>
                                  </m:sub>
                                </m:sSub>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e>
                                            </m:d>
                                          </m:e>
                                        </m:d>
                                      </m:e>
                                    </m:d>
                                  </m:e>
                                  <m:sub>
                                    <m:r>
                                      <a:rPr lang="en-US" altLang="zh-CN" b="0" i="1" smtClean="0">
                                        <a:latin typeface="Cambria Math" panose="02040503050406030204" pitchFamily="18" charset="0"/>
                                      </a:rPr>
                                      <m:t>2</m:t>
                                    </m:r>
                                  </m:sub>
                                </m:sSub>
                              </m:den>
                            </m:f>
                          </m:e>
                        </m:box>
                      </m:oMath>
                    </a14:m>
                    <a:endParaRPr lang="en-US" altLang="zh-CN" b="0" dirty="0"/>
                  </a:p>
                  <a:p>
                    <a:r>
                      <a:rPr lang="en-US" altLang="zh-CN" b="0" dirty="0"/>
                      <a:t>Bias: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e>
                        </m:d>
                      </m:oMath>
                    </a14:m>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𝜖</m:t>
                            </m:r>
                          </m:e>
                          <m:sub>
                            <m:r>
                              <a:rPr lang="en-US" altLang="zh-CN" b="0" i="1">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𝑐</m:t>
                            </m:r>
                          </m:sub>
                        </m:sSub>
                      </m:oMath>
                    </a14:m>
                    <a:r>
                      <a:rPr lang="en-US" altLang="zh-CN" b="0" dirty="0"/>
                      <a:t>)</a:t>
                    </a:r>
                  </a:p>
                  <a:p>
                    <a:endParaRPr lang="en-US" altLang="zh-CN" b="0" dirty="0"/>
                  </a:p>
                </p:txBody>
              </p:sp>
            </mc:Choice>
            <mc:Fallback xmlns="">
              <p:sp>
                <p:nvSpPr>
                  <p:cNvPr id="8" name="文本占位符 2">
                    <a:extLst>
                      <a:ext uri="{FF2B5EF4-FFF2-40B4-BE49-F238E27FC236}">
                        <a16:creationId xmlns:a16="http://schemas.microsoft.com/office/drawing/2014/main" id="{9DE03A8A-6C5C-2C04-F99E-4EF8410572D1}"/>
                      </a:ext>
                    </a:extLst>
                  </p:cNvPr>
                  <p:cNvSpPr txBox="1">
                    <a:spLocks noRot="1" noChangeAspect="1" noMove="1" noResize="1" noEditPoints="1" noAdjustHandles="1" noChangeArrowheads="1" noChangeShapeType="1" noTextEdit="1"/>
                  </p:cNvSpPr>
                  <p:nvPr/>
                </p:nvSpPr>
                <p:spPr>
                  <a:xfrm>
                    <a:off x="660380" y="4727301"/>
                    <a:ext cx="11239355" cy="1695826"/>
                  </a:xfrm>
                  <a:prstGeom prst="rect">
                    <a:avLst/>
                  </a:prstGeom>
                  <a:blipFill>
                    <a:blip r:embed="rId2"/>
                    <a:stretch>
                      <a:fillRect l="-67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4636F2F2-A87A-85B3-D1F0-8039CCE49483}"/>
                    </a:ext>
                  </a:extLst>
                </p:cNvPr>
                <p:cNvSpPr/>
                <p:nvPr/>
              </p:nvSpPr>
              <p:spPr>
                <a:xfrm>
                  <a:off x="7260117" y="2500829"/>
                  <a:ext cx="3587922" cy="92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𝜖</m:t>
                          </m:r>
                        </m:e>
                        <m:sub>
                          <m:r>
                            <a:rPr lang="en-US" altLang="zh-CN" b="0" i="1">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oMath>
                  </a14:m>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𝑞</m:t>
                              </m:r>
                            </m:sub>
                          </m:sSub>
                        </m:e>
                      </m:d>
                      <m:r>
                        <a:rPr lang="en-US" altLang="zh-CN" b="0" i="0"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𝑞</m:t>
                              </m:r>
                            </m:sub>
                          </m:sSub>
                        </m:e>
                      </m:d>
                    </m:oMath>
                  </a14:m>
                  <a:endParaRPr lang="en-US" altLang="zh-CN" b="0" dirty="0"/>
                </a:p>
              </p:txBody>
            </p:sp>
          </mc:Choice>
          <mc:Fallback xmlns="">
            <p:sp>
              <p:nvSpPr>
                <p:cNvPr id="11" name="圆角矩形 10">
                  <a:extLst>
                    <a:ext uri="{FF2B5EF4-FFF2-40B4-BE49-F238E27FC236}">
                      <a16:creationId xmlns:a16="http://schemas.microsoft.com/office/drawing/2014/main" id="{4636F2F2-A87A-85B3-D1F0-8039CCE49483}"/>
                    </a:ext>
                  </a:extLst>
                </p:cNvPr>
                <p:cNvSpPr>
                  <a:spLocks noRot="1" noChangeAspect="1" noMove="1" noResize="1" noEditPoints="1" noAdjustHandles="1" noChangeArrowheads="1" noChangeShapeType="1" noTextEdit="1"/>
                </p:cNvSpPr>
                <p:nvPr/>
              </p:nvSpPr>
              <p:spPr>
                <a:xfrm>
                  <a:off x="7260117" y="2500829"/>
                  <a:ext cx="3587922" cy="928171"/>
                </a:xfrm>
                <a:prstGeom prst="roundRect">
                  <a:avLst/>
                </a:prstGeom>
                <a:blipFill>
                  <a:blip r:embed="rId3"/>
                  <a:stretch>
                    <a:fillRect/>
                  </a:stretch>
                </a:blipFill>
              </p:spPr>
              <p:txBody>
                <a:bodyPr/>
                <a:lstStyle/>
                <a:p>
                  <a:r>
                    <a:rPr lang="zh-CN" altLang="en-US">
                      <a:noFill/>
                    </a:rPr>
                    <a:t> </a:t>
                  </a:r>
                </a:p>
              </p:txBody>
            </p:sp>
          </mc:Fallback>
        </mc:AlternateContent>
        <p:sp>
          <p:nvSpPr>
            <p:cNvPr id="12" name="乘 11">
              <a:extLst>
                <a:ext uri="{FF2B5EF4-FFF2-40B4-BE49-F238E27FC236}">
                  <a16:creationId xmlns:a16="http://schemas.microsoft.com/office/drawing/2014/main" id="{BE5C5012-9BDE-CC0F-05BF-8D639891166E}"/>
                </a:ext>
              </a:extLst>
            </p:cNvPr>
            <p:cNvSpPr/>
            <p:nvPr/>
          </p:nvSpPr>
          <p:spPr>
            <a:xfrm>
              <a:off x="9449003" y="1482086"/>
              <a:ext cx="1179747" cy="1062094"/>
            </a:xfrm>
            <a:prstGeom prst="mathMultiply">
              <a:avLst>
                <a:gd name="adj1" fmla="val 53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grpSp>
      <p:grpSp>
        <p:nvGrpSpPr>
          <p:cNvPr id="19" name="组合 18">
            <a:extLst>
              <a:ext uri="{FF2B5EF4-FFF2-40B4-BE49-F238E27FC236}">
                <a16:creationId xmlns:a16="http://schemas.microsoft.com/office/drawing/2014/main" id="{90D38A53-FE15-76F6-E1CD-04F599AD255D}"/>
              </a:ext>
            </a:extLst>
          </p:cNvPr>
          <p:cNvGrpSpPr/>
          <p:nvPr/>
        </p:nvGrpSpPr>
        <p:grpSpPr>
          <a:xfrm>
            <a:off x="537675" y="4026305"/>
            <a:ext cx="11484766" cy="1982268"/>
            <a:chOff x="537675" y="3763472"/>
            <a:chExt cx="11484766" cy="1982268"/>
          </a:xfrm>
        </p:grpSpPr>
        <p:grpSp>
          <p:nvGrpSpPr>
            <p:cNvPr id="14" name="组合 13">
              <a:extLst>
                <a:ext uri="{FF2B5EF4-FFF2-40B4-BE49-F238E27FC236}">
                  <a16:creationId xmlns:a16="http://schemas.microsoft.com/office/drawing/2014/main" id="{FCDC2D98-B745-75DB-B2EB-12A1AC3E59E8}"/>
                </a:ext>
              </a:extLst>
            </p:cNvPr>
            <p:cNvGrpSpPr/>
            <p:nvPr/>
          </p:nvGrpSpPr>
          <p:grpSpPr>
            <a:xfrm>
              <a:off x="537675" y="3763472"/>
              <a:ext cx="11484766" cy="1982268"/>
              <a:chOff x="414969" y="4727299"/>
              <a:chExt cx="11484766" cy="1982268"/>
            </a:xfrm>
          </p:grpSpPr>
          <p:sp>
            <p:nvSpPr>
              <p:cNvPr id="15" name="圆角矩形 14">
                <a:extLst>
                  <a:ext uri="{FF2B5EF4-FFF2-40B4-BE49-F238E27FC236}">
                    <a16:creationId xmlns:a16="http://schemas.microsoft.com/office/drawing/2014/main" id="{5AEFA0A1-E3C1-65B7-BC0D-7EECC265ADC5}"/>
                  </a:ext>
                </a:extLst>
              </p:cNvPr>
              <p:cNvSpPr/>
              <p:nvPr/>
            </p:nvSpPr>
            <p:spPr>
              <a:xfrm>
                <a:off x="414969" y="4727299"/>
                <a:ext cx="10743597" cy="16958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占位符 2">
                <a:extLst>
                  <a:ext uri="{FF2B5EF4-FFF2-40B4-BE49-F238E27FC236}">
                    <a16:creationId xmlns:a16="http://schemas.microsoft.com/office/drawing/2014/main" id="{824D2E17-E55B-DC73-A77B-AD8CFA578079}"/>
                  </a:ext>
                </a:extLst>
              </p:cNvPr>
              <p:cNvSpPr txBox="1">
                <a:spLocks/>
              </p:cNvSpPr>
              <p:nvPr/>
            </p:nvSpPr>
            <p:spPr>
              <a:xfrm>
                <a:off x="660380" y="5013741"/>
                <a:ext cx="11239355" cy="1695826"/>
              </a:xfrm>
              <a:prstGeom prst="rect">
                <a:avLst/>
              </a:prstGeom>
            </p:spPr>
            <p:txBody>
              <a:bodyPr numCol="1"/>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30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30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30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Loss</a:t>
                </a:r>
                <a:r>
                  <a:rPr lang="zh-CN" altLang="en-US" dirty="0"/>
                  <a:t>：</a:t>
                </a:r>
                <a:endParaRPr lang="en-US" altLang="zh-CN" dirty="0"/>
              </a:p>
              <a:p>
                <a:r>
                  <a:rPr lang="en-US" altLang="zh-CN" b="0" dirty="0"/>
                  <a:t>Round Loss</a:t>
                </a:r>
                <a:r>
                  <a:rPr lang="zh-CN" altLang="en-US" b="0" dirty="0"/>
                  <a:t>变化大；</a:t>
                </a:r>
                <a:r>
                  <a:rPr lang="en-US" altLang="zh-CN" b="0" dirty="0"/>
                  <a:t>Recon</a:t>
                </a:r>
                <a:r>
                  <a:rPr lang="zh-CN" altLang="en-US" b="0" dirty="0"/>
                  <a:t> </a:t>
                </a:r>
                <a:r>
                  <a:rPr lang="en-US" altLang="zh-CN" b="0" dirty="0"/>
                  <a:t>Loss</a:t>
                </a:r>
                <a:r>
                  <a:rPr lang="zh-CN" altLang="en-US" b="0" dirty="0"/>
                  <a:t>几乎不变</a:t>
                </a:r>
                <a:endParaRPr lang="en-US" altLang="zh-CN" b="0" dirty="0"/>
              </a:p>
              <a:p>
                <a:endParaRPr lang="en-US" altLang="zh-CN" b="0" dirty="0"/>
              </a:p>
            </p:txBody>
          </p:sp>
        </p:grpSp>
        <p:pic>
          <p:nvPicPr>
            <p:cNvPr id="17" name="图片 16">
              <a:extLst>
                <a:ext uri="{FF2B5EF4-FFF2-40B4-BE49-F238E27FC236}">
                  <a16:creationId xmlns:a16="http://schemas.microsoft.com/office/drawing/2014/main" id="{16D19922-E0CD-E165-1A68-951D34523B99}"/>
                </a:ext>
              </a:extLst>
            </p:cNvPr>
            <p:cNvPicPr>
              <a:picLocks noChangeAspect="1"/>
            </p:cNvPicPr>
            <p:nvPr/>
          </p:nvPicPr>
          <p:blipFill rotWithShape="1">
            <a:blip r:embed="rId4"/>
            <a:srcRect t="14903"/>
            <a:stretch/>
          </p:blipFill>
          <p:spPr>
            <a:xfrm>
              <a:off x="2425610" y="4007481"/>
              <a:ext cx="5800446" cy="749973"/>
            </a:xfrm>
            <a:prstGeom prst="rect">
              <a:avLst/>
            </a:prstGeom>
          </p:spPr>
        </p:pic>
      </p:grpSp>
      <p:sp>
        <p:nvSpPr>
          <p:cNvPr id="5" name="文本占位符 4">
            <a:extLst>
              <a:ext uri="{FF2B5EF4-FFF2-40B4-BE49-F238E27FC236}">
                <a16:creationId xmlns:a16="http://schemas.microsoft.com/office/drawing/2014/main" id="{35BD918A-FBA0-D889-CF05-7CA084277E46}"/>
              </a:ext>
            </a:extLst>
          </p:cNvPr>
          <p:cNvSpPr>
            <a:spLocks noGrp="1"/>
          </p:cNvSpPr>
          <p:nvPr>
            <p:ph type="body" sz="quarter" idx="11"/>
          </p:nvPr>
        </p:nvSpPr>
        <p:spPr/>
        <p:txBody>
          <a:bodyPr/>
          <a:lstStyle/>
          <a:p>
            <a:r>
              <a:rPr lang="en-US" altLang="zh-CN" b="0" dirty="0"/>
              <a:t>ACIQ: Bias</a:t>
            </a:r>
            <a:r>
              <a:rPr lang="zh-CN" altLang="en-US" b="0" dirty="0"/>
              <a:t> </a:t>
            </a:r>
            <a:r>
              <a:rPr lang="en-US" altLang="zh-CN" b="0" dirty="0"/>
              <a:t>Correction; </a:t>
            </a:r>
            <a:r>
              <a:rPr lang="en-US" altLang="zh-CN" b="0" dirty="0" err="1"/>
              <a:t>Adaround</a:t>
            </a:r>
            <a:r>
              <a:rPr lang="en-US" altLang="zh-CN" b="0" dirty="0"/>
              <a:t>: Recon Loss</a:t>
            </a:r>
            <a:endParaRPr lang="zh-CN" altLang="en-US" b="0" dirty="0"/>
          </a:p>
        </p:txBody>
      </p:sp>
    </p:spTree>
    <p:extLst>
      <p:ext uri="{BB962C8B-B14F-4D97-AF65-F5344CB8AC3E}">
        <p14:creationId xmlns:p14="http://schemas.microsoft.com/office/powerpoint/2010/main" val="155777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380685" y="1190090"/>
                <a:ext cx="11735115" cy="4968339"/>
              </a:xfrm>
            </p:spPr>
            <p:txBody>
              <a:bodyPr numCol="2"/>
              <a:lstStyle/>
              <a:p>
                <a:r>
                  <a:rPr lang="zh-CN" altLang="en-US" b="1" dirty="0"/>
                  <a:t>原量化公式：</a:t>
                </a:r>
                <a:endParaRPr lang="en-US" altLang="zh-CN" b="1" spc="0"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𝑖𝑛𝑡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𝑟𝑜𝑢𝑛𝑑</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𝑠𝑐𝑎𝑙𝑒</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𝑧𝑒𝑟𝑜</m:t>
                        </m:r>
                      </m:e>
                    </m:d>
                  </m:oMath>
                </a14:m>
                <a:endParaRPr lang="en-US" altLang="zh-CN" b="0" dirty="0"/>
              </a:p>
              <a:p>
                <a:pPr lvl="2"/>
                <a14:m>
                  <m:oMath xmlns:m="http://schemas.openxmlformats.org/officeDocument/2006/math">
                    <m:r>
                      <a:rPr lang="en-US" altLang="zh-CN" b="0" i="1" smtClean="0">
                        <a:latin typeface="Cambria Math" panose="02040503050406030204" pitchFamily="18" charset="0"/>
                      </a:rPr>
                      <m:t>𝑠𝑐𝑎𝑙𝑒</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𝑟𝑎𝑛𝑔𝑒</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𝑀</m:t>
                            </m:r>
                          </m:sup>
                        </m:sSup>
                        <m:r>
                          <a:rPr lang="en-US" altLang="zh-CN" b="0" i="1" smtClean="0">
                            <a:latin typeface="Cambria Math" panose="02040503050406030204" pitchFamily="18" charset="0"/>
                          </a:rPr>
                          <m:t>−1</m:t>
                        </m:r>
                      </m:den>
                    </m:f>
                  </m:oMath>
                </a14:m>
                <a:endParaRPr lang="en-US" altLang="zh-CN" dirty="0"/>
              </a:p>
              <a:p>
                <a:pPr lvl="2"/>
                <a14:m>
                  <m:oMath xmlns:m="http://schemas.openxmlformats.org/officeDocument/2006/math">
                    <m:r>
                      <a:rPr lang="en-US" altLang="zh-CN" b="0" i="1" smtClean="0">
                        <a:latin typeface="Cambria Math" panose="02040503050406030204" pitchFamily="18" charset="0"/>
                      </a:rPr>
                      <m:t>𝑧𝑒𝑟𝑜</m:t>
                    </m:r>
                    <m:r>
                      <a:rPr lang="en-US" altLang="zh-CN" b="0" i="1" smtClean="0">
                        <a:latin typeface="Cambria Math" panose="02040503050406030204" pitchFamily="18" charset="0"/>
                      </a:rPr>
                      <m:t>=0−</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𝑚𝑖𝑛</m:t>
                        </m:r>
                      </m:num>
                      <m:den>
                        <m:r>
                          <a:rPr lang="en-US" altLang="zh-CN" b="0" i="1" smtClean="0">
                            <a:latin typeface="Cambria Math" panose="02040503050406030204" pitchFamily="18" charset="0"/>
                          </a:rPr>
                          <m:t>𝑠𝑐𝑎𝑙𝑒</m:t>
                        </m:r>
                      </m:den>
                    </m:f>
                  </m:oMath>
                </a14:m>
                <a:endParaRPr lang="en-US" altLang="zh-CN" b="1" spc="0" dirty="0"/>
              </a:p>
              <a:p>
                <a:r>
                  <a:rPr lang="zh-CN" altLang="en-US" spc="0" dirty="0"/>
                  <a:t>对于</a:t>
                </a:r>
                <a:r>
                  <a:rPr lang="en-US" altLang="zh-CN" spc="0" dirty="0"/>
                  <a:t>0</a:t>
                </a:r>
                <a:r>
                  <a:rPr lang="zh-CN" altLang="en-US" spc="0" dirty="0"/>
                  <a:t>来说：</a:t>
                </a:r>
                <a:endParaRPr lang="en-US" altLang="zh-CN" spc="0"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0</m:t>
                        </m:r>
                      </m:e>
                      <m:sub>
                        <m:r>
                          <a:rPr lang="en-US" altLang="zh-CN" b="0" i="1" smtClean="0">
                            <a:latin typeface="Cambria Math" panose="02040503050406030204" pitchFamily="18" charset="0"/>
                          </a:rPr>
                          <m:t>𝑖𝑛𝑡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𝑟𝑜𝑢𝑛𝑑</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𝑚𝑖𝑛</m:t>
                            </m:r>
                          </m:num>
                          <m:den>
                            <m:r>
                              <a:rPr lang="en-US" altLang="zh-CN" i="1">
                                <a:latin typeface="Cambria Math" panose="02040503050406030204" pitchFamily="18" charset="0"/>
                              </a:rPr>
                              <m:t>𝑠𝑐𝑎𝑙𝑒</m:t>
                            </m:r>
                          </m:den>
                        </m:f>
                      </m:e>
                    </m:d>
                  </m:oMath>
                </a14:m>
                <a:endParaRPr lang="en-US" altLang="zh-CN" b="0" dirty="0"/>
              </a:p>
              <a:p>
                <a:pPr lvl="1"/>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0</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𝑠𝑐𝑎𝑙𝑒</m:t>
                        </m:r>
                        <m:r>
                          <a:rPr lang="en-US" altLang="zh-CN" b="0" i="1" smtClean="0">
                            <a:latin typeface="Cambria Math" panose="02040503050406030204" pitchFamily="18" charset="0"/>
                          </a:rPr>
                          <m:t>⋅(0</m:t>
                        </m:r>
                      </m:e>
                      <m:sub>
                        <m:r>
                          <a:rPr lang="en-US" altLang="zh-CN" b="0" i="1" smtClean="0">
                            <a:latin typeface="Cambria Math" panose="02040503050406030204" pitchFamily="18" charset="0"/>
                          </a:rPr>
                          <m:t>𝑖𝑛𝑡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𝑧𝑒𝑟𝑜</m:t>
                    </m:r>
                    <m:r>
                      <a:rPr lang="en-US" altLang="zh-CN" b="0" i="1" smtClean="0">
                        <a:latin typeface="Cambria Math" panose="02040503050406030204" pitchFamily="18" charset="0"/>
                      </a:rPr>
                      <m:t>)≠0</m:t>
                    </m:r>
                  </m:oMath>
                </a14:m>
                <a:endParaRPr lang="en-US" altLang="zh-CN" spc="0" dirty="0"/>
              </a:p>
              <a:p>
                <a:r>
                  <a:rPr lang="en-US" altLang="zh-CN" dirty="0"/>
                  <a:t>Preserve Zero</a:t>
                </a:r>
                <a:r>
                  <a:rPr lang="zh-CN" altLang="en-US" dirty="0"/>
                  <a:t>量化公式：</a:t>
                </a:r>
                <a:endParaRPr lang="en-US" altLang="zh-CN" spc="0"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𝑖𝑛𝑡</m:t>
                        </m:r>
                      </m:sub>
                    </m:sSub>
                    <m:r>
                      <a:rPr lang="en-US" altLang="zh-CN" i="1">
                        <a:latin typeface="Cambria Math" panose="02040503050406030204" pitchFamily="18" charset="0"/>
                      </a:rPr>
                      <m:t>=</m:t>
                    </m:r>
                    <m:r>
                      <a:rPr lang="en-US" altLang="zh-CN" i="1">
                        <a:latin typeface="Cambria Math" panose="02040503050406030204" pitchFamily="18" charset="0"/>
                      </a:rPr>
                      <m:t>𝑟𝑜𝑢𝑛𝑑</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𝑥</m:t>
                            </m:r>
                          </m:num>
                          <m:den>
                            <m:r>
                              <a:rPr lang="en-US" altLang="zh-CN" i="1">
                                <a:latin typeface="Cambria Math" panose="02040503050406030204" pitchFamily="18" charset="0"/>
                              </a:rPr>
                              <m:t>𝑠𝑐𝑎𝑙𝑒</m:t>
                            </m:r>
                          </m:den>
                        </m:f>
                        <m:r>
                          <a:rPr lang="en-US" altLang="zh-CN" i="1">
                            <a:latin typeface="Cambria Math" panose="02040503050406030204" pitchFamily="18" charset="0"/>
                          </a:rPr>
                          <m:t>+</m:t>
                        </m:r>
                        <m:r>
                          <a:rPr lang="en-US" altLang="zh-CN" i="1">
                            <a:latin typeface="Cambria Math" panose="02040503050406030204" pitchFamily="18" charset="0"/>
                          </a:rPr>
                          <m:t>𝑧𝑒𝑟𝑜</m:t>
                        </m:r>
                      </m:e>
                    </m:d>
                  </m:oMath>
                </a14:m>
                <a:endParaRPr lang="en-US" altLang="zh-CN" dirty="0"/>
              </a:p>
              <a:p>
                <a:pPr lvl="2"/>
                <a14:m>
                  <m:oMath xmlns:m="http://schemas.openxmlformats.org/officeDocument/2006/math">
                    <m:r>
                      <a:rPr lang="en-US" altLang="zh-CN" i="1">
                        <a:latin typeface="Cambria Math" panose="02040503050406030204" pitchFamily="18" charset="0"/>
                      </a:rPr>
                      <m:t>𝑠𝑐𝑎𝑙𝑒</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𝑟𝑎𝑛𝑔𝑒</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𝑀</m:t>
                            </m:r>
                          </m:sup>
                        </m:sSup>
                        <m:r>
                          <a:rPr lang="en-US" altLang="zh-CN" b="0" i="1" smtClean="0">
                            <a:latin typeface="Cambria Math" panose="02040503050406030204" pitchFamily="18" charset="0"/>
                          </a:rPr>
                          <m:t>−1</m:t>
                        </m:r>
                      </m:den>
                    </m:f>
                  </m:oMath>
                </a14:m>
                <a:endParaRPr lang="en-US" altLang="zh-CN" dirty="0"/>
              </a:p>
              <a:p>
                <a:pPr lvl="2"/>
                <a14:m>
                  <m:oMath xmlns:m="http://schemas.openxmlformats.org/officeDocument/2006/math">
                    <m:r>
                      <a:rPr lang="en-US" altLang="zh-CN" i="1">
                        <a:latin typeface="Cambria Math" panose="02040503050406030204" pitchFamily="18" charset="0"/>
                      </a:rPr>
                      <m:t>𝑧𝑒𝑟𝑜</m:t>
                    </m:r>
                    <m:r>
                      <a:rPr lang="en-US" altLang="zh-CN" i="1">
                        <a:latin typeface="Cambria Math" panose="02040503050406030204" pitchFamily="18" charset="0"/>
                      </a:rPr>
                      <m:t>=</m:t>
                    </m:r>
                    <m:r>
                      <a:rPr lang="en-US" altLang="zh-CN" b="0" i="1" smtClean="0">
                        <a:latin typeface="Cambria Math" panose="02040503050406030204" pitchFamily="18" charset="0"/>
                      </a:rPr>
                      <m:t>𝑟𝑜𝑢𝑛𝑑</m:t>
                    </m:r>
                    <m:r>
                      <a:rPr lang="en-US" altLang="zh-CN" b="0" i="1" smtClean="0">
                        <a:latin typeface="Cambria Math" panose="02040503050406030204" pitchFamily="18" charset="0"/>
                      </a:rPr>
                      <m:t>(0−</m:t>
                    </m:r>
                    <m:f>
                      <m:fPr>
                        <m:ctrlPr>
                          <a:rPr lang="en-US" altLang="zh-CN" i="1">
                            <a:latin typeface="Cambria Math" panose="02040503050406030204" pitchFamily="18" charset="0"/>
                          </a:rPr>
                        </m:ctrlPr>
                      </m:fPr>
                      <m:num>
                        <m:r>
                          <a:rPr lang="en-US" altLang="zh-CN" i="1">
                            <a:latin typeface="Cambria Math" panose="02040503050406030204" pitchFamily="18" charset="0"/>
                          </a:rPr>
                          <m:t>𝑚𝑖𝑛</m:t>
                        </m:r>
                      </m:num>
                      <m:den>
                        <m:r>
                          <a:rPr lang="en-US" altLang="zh-CN" i="1">
                            <a:latin typeface="Cambria Math" panose="02040503050406030204" pitchFamily="18" charset="0"/>
                          </a:rPr>
                          <m:t>𝑠𝑐𝑎𝑙𝑒</m:t>
                        </m:r>
                      </m:den>
                    </m:f>
                    <m:r>
                      <a:rPr lang="en-US" altLang="zh-CN" b="0" i="0" smtClean="0">
                        <a:latin typeface="Cambria Math" panose="02040503050406030204" pitchFamily="18" charset="0"/>
                      </a:rPr>
                      <m:t>)</m:t>
                    </m:r>
                  </m:oMath>
                </a14:m>
                <a:endParaRPr lang="en-US" altLang="zh-CN" b="1" spc="0" dirty="0"/>
              </a:p>
              <a:p>
                <a:r>
                  <a:rPr lang="zh-CN" altLang="en-US" spc="0" dirty="0"/>
                  <a:t>对于</a:t>
                </a:r>
                <a:r>
                  <a:rPr lang="en-US" altLang="zh-CN" spc="0" dirty="0"/>
                  <a:t>0</a:t>
                </a:r>
                <a:r>
                  <a:rPr lang="zh-CN" altLang="en-US" spc="0" dirty="0"/>
                  <a:t>来说：</a:t>
                </a:r>
                <a:endParaRPr lang="en-US" altLang="zh-CN" spc="0"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0</m:t>
                        </m:r>
                      </m:e>
                      <m:sub>
                        <m:r>
                          <a:rPr lang="en-US" altLang="zh-CN" b="0" i="1" smtClean="0">
                            <a:latin typeface="Cambria Math" panose="02040503050406030204" pitchFamily="18" charset="0"/>
                          </a:rPr>
                          <m:t>𝑖𝑛𝑡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𝑟𝑜𝑢𝑛𝑑</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𝑚𝑖𝑛</m:t>
                            </m:r>
                          </m:num>
                          <m:den>
                            <m:r>
                              <a:rPr lang="en-US" altLang="zh-CN" i="1">
                                <a:latin typeface="Cambria Math" panose="02040503050406030204" pitchFamily="18" charset="0"/>
                              </a:rPr>
                              <m:t>𝑠𝑐𝑎𝑙𝑒</m:t>
                            </m:r>
                          </m:den>
                        </m:f>
                      </m:e>
                    </m:d>
                  </m:oMath>
                </a14:m>
                <a:endParaRPr lang="en-US" altLang="zh-CN" b="0" dirty="0"/>
              </a:p>
              <a:p>
                <a:pPr lvl="1"/>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0</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𝑠𝑐𝑎𝑙𝑒</m:t>
                        </m:r>
                        <m:r>
                          <a:rPr lang="en-US" altLang="zh-CN" b="0" i="1" smtClean="0">
                            <a:latin typeface="Cambria Math" panose="02040503050406030204" pitchFamily="18" charset="0"/>
                          </a:rPr>
                          <m:t>⋅(0</m:t>
                        </m:r>
                      </m:e>
                      <m:sub>
                        <m:r>
                          <a:rPr lang="en-US" altLang="zh-CN" b="0" i="1" smtClean="0">
                            <a:latin typeface="Cambria Math" panose="02040503050406030204" pitchFamily="18" charset="0"/>
                          </a:rPr>
                          <m:t>𝑖𝑛𝑡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𝑧𝑒𝑟𝑜</m:t>
                    </m:r>
                    <m:r>
                      <a:rPr lang="en-US" altLang="zh-CN" b="0" i="1" smtClean="0">
                        <a:latin typeface="Cambria Math" panose="02040503050406030204" pitchFamily="18" charset="0"/>
                      </a:rPr>
                      <m:t>)=0</m:t>
                    </m:r>
                  </m:oMath>
                </a14:m>
                <a:endParaRPr lang="en-US" altLang="zh-CN" spc="0" dirty="0"/>
              </a:p>
            </p:txBody>
          </p:sp>
        </mc:Choice>
        <mc:Fallback xmlns="">
          <p:sp>
            <p:nvSpPr>
              <p:cNvPr id="3" name="文本占位符 2">
                <a:extLst>
                  <a:ext uri="{FF2B5EF4-FFF2-40B4-BE49-F238E27FC236}">
                    <a16:creationId xmlns:a16="http://schemas.microsoft.com/office/drawing/2014/main" id="{57368070-998D-4F70-B17A-4782795731FD}"/>
                  </a:ext>
                </a:extLst>
              </p:cNvPr>
              <p:cNvSpPr>
                <a:spLocks noGrp="1" noRot="1" noChangeAspect="1" noMove="1" noResize="1" noEditPoints="1" noAdjustHandles="1" noChangeArrowheads="1" noChangeShapeType="1" noTextEdit="1"/>
              </p:cNvSpPr>
              <p:nvPr>
                <p:ph type="body" sz="quarter" idx="14"/>
              </p:nvPr>
            </p:nvSpPr>
            <p:spPr>
              <a:xfrm>
                <a:off x="380685" y="1190090"/>
                <a:ext cx="11735115" cy="4968339"/>
              </a:xfrm>
              <a:blipFill>
                <a:blip r:embed="rId3"/>
                <a:stretch>
                  <a:fillRect l="-64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21</a:t>
            </a:fld>
            <a:endParaRPr lang="zh-CN" altLang="en-US"/>
          </a:p>
        </p:txBody>
      </p:sp>
      <p:sp>
        <p:nvSpPr>
          <p:cNvPr id="5" name="文本占位符 1">
            <a:extLst>
              <a:ext uri="{FF2B5EF4-FFF2-40B4-BE49-F238E27FC236}">
                <a16:creationId xmlns:a16="http://schemas.microsoft.com/office/drawing/2014/main" id="{3C467ED9-1150-B2F0-CFD1-13A963E4EDEF}"/>
              </a:ext>
            </a:extLst>
          </p:cNvPr>
          <p:cNvSpPr txBox="1">
            <a:spLocks/>
          </p:cNvSpPr>
          <p:nvPr/>
        </p:nvSpPr>
        <p:spPr>
          <a:xfrm>
            <a:off x="563076" y="125299"/>
            <a:ext cx="9774619" cy="598488"/>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0" dirty="0"/>
              <a:t>Preserve Zero</a:t>
            </a:r>
            <a:endParaRPr lang="zh-CN" altLang="en-US" b="0" dirty="0"/>
          </a:p>
        </p:txBody>
      </p:sp>
    </p:spTree>
    <p:extLst>
      <p:ext uri="{BB962C8B-B14F-4D97-AF65-F5344CB8AC3E}">
        <p14:creationId xmlns:p14="http://schemas.microsoft.com/office/powerpoint/2010/main" val="83715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3</a:t>
            </a:fld>
            <a:endParaRPr lang="zh-CN" altLang="en-US"/>
          </a:p>
        </p:txBody>
      </p:sp>
      <p:sp>
        <p:nvSpPr>
          <p:cNvPr id="6" name="圆角矩形 5">
            <a:extLst>
              <a:ext uri="{FF2B5EF4-FFF2-40B4-BE49-F238E27FC236}">
                <a16:creationId xmlns:a16="http://schemas.microsoft.com/office/drawing/2014/main" id="{DB0CD32A-E31A-A174-C7B0-A8DE16928029}"/>
              </a:ext>
            </a:extLst>
          </p:cNvPr>
          <p:cNvSpPr/>
          <p:nvPr/>
        </p:nvSpPr>
        <p:spPr>
          <a:xfrm>
            <a:off x="414969" y="4727299"/>
            <a:ext cx="11499613" cy="16958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文本占位符 2">
                <a:extLst>
                  <a:ext uri="{FF2B5EF4-FFF2-40B4-BE49-F238E27FC236}">
                    <a16:creationId xmlns:a16="http://schemas.microsoft.com/office/drawing/2014/main" id="{9DE03A8A-6C5C-2C04-F99E-4EF8410572D1}"/>
                  </a:ext>
                </a:extLst>
              </p:cNvPr>
              <p:cNvSpPr txBox="1">
                <a:spLocks/>
              </p:cNvSpPr>
              <p:nvPr/>
            </p:nvSpPr>
            <p:spPr>
              <a:xfrm>
                <a:off x="660380" y="4727301"/>
                <a:ext cx="11239355" cy="1695826"/>
              </a:xfrm>
              <a:prstGeom prst="rect">
                <a:avLst/>
              </a:prstGeom>
            </p:spPr>
            <p:txBody>
              <a:bodyPr numCol="2"/>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30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30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30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初始：</a:t>
                </a:r>
                <a14:m>
                  <m:oMath xmlns:m="http://schemas.openxmlformats.org/officeDocument/2006/math">
                    <m:r>
                      <m:rPr>
                        <m:sty m:val="p"/>
                      </m:rPr>
                      <a:rPr lang="en-US" altLang="zh-CN" i="1" dirty="0" smtClean="0">
                        <a:latin typeface="Cambria Math" panose="02040503050406030204" pitchFamily="18" charset="0"/>
                      </a:rPr>
                      <m:t>W</m:t>
                    </m:r>
                  </m:oMath>
                </a14:m>
                <a:r>
                  <a:rPr lang="zh-CN" altLang="en-US" dirty="0"/>
                  <a:t>；量化</a:t>
                </a:r>
                <a:r>
                  <a:rPr lang="en-US" altLang="zh-CN" dirty="0"/>
                  <a:t>+</a:t>
                </a:r>
                <a:r>
                  <a:rPr lang="zh-CN" altLang="en-US" dirty="0"/>
                  <a:t>反量化后：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a:latin typeface="Cambria Math" panose="02040503050406030204" pitchFamily="18" charset="0"/>
                          </a:rPr>
                          <m:t>𝑞</m:t>
                        </m:r>
                      </m:sub>
                    </m:sSub>
                  </m:oMath>
                </a14:m>
                <a:endParaRPr lang="en-US" altLang="zh-CN" b="0" spc="0" dirty="0"/>
              </a:p>
              <a:p>
                <a:r>
                  <a:rPr lang="en-US" altLang="zh-CN" dirty="0"/>
                  <a:t>Scale:</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box>
                      <m:boxPr>
                        <m:ctrlPr>
                          <a:rPr lang="en-US" altLang="zh-CN" b="0" i="1" smtClean="0">
                            <a:latin typeface="Cambria Math" panose="02040503050406030204" pitchFamily="18" charset="0"/>
                          </a:rPr>
                        </m:ctrlPr>
                      </m:boxPr>
                      <m:e>
                        <m:argPr>
                          <m:argSz m:val="-1"/>
                        </m:argPr>
                        <m:f>
                          <m:fPr>
                            <m:ctrlPr>
                              <a:rPr lang="en-US" altLang="zh-CN" b="0" i="1" smtClean="0">
                                <a:latin typeface="Cambria Math" panose="02040503050406030204" pitchFamily="18" charset="0"/>
                              </a:rPr>
                            </m:ctrlPr>
                          </m:fPr>
                          <m:num>
                            <m:sSub>
                              <m:sSubPr>
                                <m:ctrlPr>
                                  <a:rPr lang="en-US" altLang="zh-CN" b="0" i="1">
                                    <a:latin typeface="Cambria Math" panose="02040503050406030204" pitchFamily="18" charset="0"/>
                                  </a:rPr>
                                </m:ctrlPr>
                              </m:sSubPr>
                              <m:e>
                                <m:d>
                                  <m:dPr>
                                    <m:begChr m:val="|"/>
                                    <m:endChr m:val="|"/>
                                    <m:ctrlPr>
                                      <a:rPr lang="en-US" altLang="zh-CN" b="0" i="1">
                                        <a:latin typeface="Cambria Math" panose="02040503050406030204" pitchFamily="18" charset="0"/>
                                      </a:rPr>
                                    </m:ctrlPr>
                                  </m:dPr>
                                  <m:e>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𝑊</m:t>
                                        </m:r>
                                        <m:r>
                                          <a:rPr lang="en-US" altLang="zh-CN" b="0" i="1">
                                            <a:latin typeface="Cambria Math" panose="02040503050406030204" pitchFamily="18" charset="0"/>
                                          </a:rPr>
                                          <m:t>−</m:t>
                                        </m:r>
                                        <m:r>
                                          <a:rPr lang="en-US" altLang="zh-CN" b="0" i="1">
                                            <a:latin typeface="Cambria Math" panose="02040503050406030204" pitchFamily="18" charset="0"/>
                                          </a:rPr>
                                          <m:t>𝐸</m:t>
                                        </m:r>
                                        <m:d>
                                          <m:dPr>
                                            <m:ctrlPr>
                                              <a:rPr lang="en-US" altLang="zh-CN" b="0" i="1">
                                                <a:latin typeface="Cambria Math" panose="02040503050406030204" pitchFamily="18" charset="0"/>
                                              </a:rPr>
                                            </m:ctrlPr>
                                          </m:dPr>
                                          <m:e>
                                            <m:r>
                                              <a:rPr lang="en-US" altLang="zh-CN" b="0" i="1" smtClean="0">
                                                <a:latin typeface="Cambria Math" panose="02040503050406030204" pitchFamily="18" charset="0"/>
                                              </a:rPr>
                                              <m:t>𝑊</m:t>
                                            </m:r>
                                          </m:e>
                                        </m:d>
                                      </m:e>
                                    </m:d>
                                  </m:e>
                                </m:d>
                              </m:e>
                              <m:sub>
                                <m:r>
                                  <a:rPr lang="en-US" altLang="zh-CN" b="0" i="1">
                                    <a:latin typeface="Cambria Math" panose="02040503050406030204" pitchFamily="18" charset="0"/>
                                  </a:rPr>
                                  <m:t>2</m:t>
                                </m:r>
                              </m:sub>
                            </m:sSub>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e>
                                        </m:d>
                                      </m:e>
                                    </m:d>
                                  </m:e>
                                </m:d>
                              </m:e>
                              <m:sub>
                                <m:r>
                                  <a:rPr lang="en-US" altLang="zh-CN" b="0" i="1" smtClean="0">
                                    <a:latin typeface="Cambria Math" panose="02040503050406030204" pitchFamily="18" charset="0"/>
                                  </a:rPr>
                                  <m:t>2</m:t>
                                </m:r>
                              </m:sub>
                            </m:sSub>
                          </m:den>
                        </m:f>
                      </m:e>
                    </m:box>
                  </m:oMath>
                </a14:m>
                <a:endParaRPr lang="en-US" altLang="zh-CN" b="0" dirty="0"/>
              </a:p>
              <a:p>
                <a:r>
                  <a:rPr lang="en-US" altLang="zh-CN" b="0" dirty="0"/>
                  <a:t>Bias: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e>
                    </m:d>
                  </m:oMath>
                </a14:m>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𝜖</m:t>
                        </m:r>
                      </m:e>
                      <m:sub>
                        <m:r>
                          <a:rPr lang="en-US" altLang="zh-CN" b="0" i="1">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𝑐</m:t>
                        </m:r>
                      </m:sub>
                    </m:sSub>
                  </m:oMath>
                </a14:m>
                <a:r>
                  <a:rPr lang="en-US" altLang="zh-CN" b="0" dirty="0"/>
                  <a:t>)</a:t>
                </a:r>
              </a:p>
              <a:p>
                <a:endParaRPr lang="en-US" altLang="zh-CN" b="0" dirty="0"/>
              </a:p>
            </p:txBody>
          </p:sp>
        </mc:Choice>
        <mc:Fallback xmlns="">
          <p:sp>
            <p:nvSpPr>
              <p:cNvPr id="8" name="文本占位符 2">
                <a:extLst>
                  <a:ext uri="{FF2B5EF4-FFF2-40B4-BE49-F238E27FC236}">
                    <a16:creationId xmlns:a16="http://schemas.microsoft.com/office/drawing/2014/main" id="{9DE03A8A-6C5C-2C04-F99E-4EF8410572D1}"/>
                  </a:ext>
                </a:extLst>
              </p:cNvPr>
              <p:cNvSpPr txBox="1">
                <a:spLocks noRot="1" noChangeAspect="1" noMove="1" noResize="1" noEditPoints="1" noAdjustHandles="1" noChangeArrowheads="1" noChangeShapeType="1" noTextEdit="1"/>
              </p:cNvSpPr>
              <p:nvPr/>
            </p:nvSpPr>
            <p:spPr>
              <a:xfrm>
                <a:off x="660380" y="4727301"/>
                <a:ext cx="11239355" cy="1695826"/>
              </a:xfrm>
              <a:prstGeom prst="rect">
                <a:avLst/>
              </a:prstGeom>
              <a:blipFill>
                <a:blip r:embed="rId3"/>
                <a:stretch>
                  <a:fillRect l="-677"/>
                </a:stretch>
              </a:blipFill>
            </p:spPr>
            <p:txBody>
              <a:bodyPr/>
              <a:lstStyle/>
              <a:p>
                <a:r>
                  <a:rPr lang="zh-CN" altLang="en-US">
                    <a:noFill/>
                  </a:rPr>
                  <a:t> </a:t>
                </a:r>
              </a:p>
            </p:txBody>
          </p:sp>
        </mc:Fallback>
      </mc:AlternateContent>
      <p:sp>
        <p:nvSpPr>
          <p:cNvPr id="7" name="文本占位符 1">
            <a:extLst>
              <a:ext uri="{FF2B5EF4-FFF2-40B4-BE49-F238E27FC236}">
                <a16:creationId xmlns:a16="http://schemas.microsoft.com/office/drawing/2014/main" id="{981EFC06-AABC-380E-2E45-8822C497FBF9}"/>
              </a:ext>
            </a:extLst>
          </p:cNvPr>
          <p:cNvSpPr txBox="1">
            <a:spLocks/>
          </p:cNvSpPr>
          <p:nvPr/>
        </p:nvSpPr>
        <p:spPr>
          <a:xfrm>
            <a:off x="563076" y="125299"/>
            <a:ext cx="9774619" cy="598488"/>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0" dirty="0" err="1"/>
              <a:t>BatchNorm</a:t>
            </a:r>
            <a:r>
              <a:rPr lang="en-US" altLang="zh-CN" b="0" dirty="0"/>
              <a:t> Folding</a:t>
            </a:r>
            <a:r>
              <a:rPr lang="zh-CN" altLang="en-US" b="0" dirty="0"/>
              <a:t> 与 </a:t>
            </a:r>
            <a:r>
              <a:rPr lang="en-US" altLang="zh-CN" b="0" dirty="0"/>
              <a:t>Bias</a:t>
            </a:r>
            <a:r>
              <a:rPr lang="zh-CN" altLang="en-US" b="0" dirty="0"/>
              <a:t> </a:t>
            </a:r>
            <a:r>
              <a:rPr lang="en-US" altLang="zh-CN" b="0" dirty="0"/>
              <a:t>Correction</a:t>
            </a:r>
            <a:endParaRPr lang="zh-CN" altLang="en-US" b="0" dirty="0"/>
          </a:p>
        </p:txBody>
      </p:sp>
      <p:pic>
        <p:nvPicPr>
          <p:cNvPr id="11" name="图片 10">
            <a:extLst>
              <a:ext uri="{FF2B5EF4-FFF2-40B4-BE49-F238E27FC236}">
                <a16:creationId xmlns:a16="http://schemas.microsoft.com/office/drawing/2014/main" id="{70F367F7-CE7C-93BD-6BD4-C68E64072E05}"/>
              </a:ext>
            </a:extLst>
          </p:cNvPr>
          <p:cNvPicPr>
            <a:picLocks noChangeAspect="1"/>
          </p:cNvPicPr>
          <p:nvPr/>
        </p:nvPicPr>
        <p:blipFill>
          <a:blip r:embed="rId4"/>
          <a:stretch>
            <a:fillRect/>
          </a:stretch>
        </p:blipFill>
        <p:spPr>
          <a:xfrm>
            <a:off x="897254" y="1091448"/>
            <a:ext cx="5198746" cy="3361258"/>
          </a:xfrm>
          <a:prstGeom prst="rect">
            <a:avLst/>
          </a:prstGeom>
        </p:spPr>
      </p:pic>
      <p:pic>
        <p:nvPicPr>
          <p:cNvPr id="12" name="图片 11">
            <a:extLst>
              <a:ext uri="{FF2B5EF4-FFF2-40B4-BE49-F238E27FC236}">
                <a16:creationId xmlns:a16="http://schemas.microsoft.com/office/drawing/2014/main" id="{4ED4DBF7-29C0-B207-34C1-B436BEEE0201}"/>
              </a:ext>
            </a:extLst>
          </p:cNvPr>
          <p:cNvPicPr>
            <a:picLocks noChangeAspect="1"/>
          </p:cNvPicPr>
          <p:nvPr/>
        </p:nvPicPr>
        <p:blipFill>
          <a:blip r:embed="rId5"/>
          <a:stretch>
            <a:fillRect/>
          </a:stretch>
        </p:blipFill>
        <p:spPr>
          <a:xfrm>
            <a:off x="5786767" y="1149703"/>
            <a:ext cx="5985364" cy="3424897"/>
          </a:xfrm>
          <a:prstGeom prst="rect">
            <a:avLst/>
          </a:prstGeom>
        </p:spPr>
      </p:pic>
      <p:sp>
        <p:nvSpPr>
          <p:cNvPr id="5" name="圆角矩形 4">
            <a:extLst>
              <a:ext uri="{FF2B5EF4-FFF2-40B4-BE49-F238E27FC236}">
                <a16:creationId xmlns:a16="http://schemas.microsoft.com/office/drawing/2014/main" id="{C7D6833E-1AB1-498E-24B1-CCA8E751052A}"/>
              </a:ext>
            </a:extLst>
          </p:cNvPr>
          <p:cNvSpPr/>
          <p:nvPr/>
        </p:nvSpPr>
        <p:spPr>
          <a:xfrm>
            <a:off x="400122" y="969554"/>
            <a:ext cx="11499613" cy="360504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37073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050587" y="3382273"/>
            <a:ext cx="10272409" cy="724770"/>
          </a:xfrm>
        </p:spPr>
        <p:txBody>
          <a:bodyPr/>
          <a:lstStyle/>
          <a:p>
            <a:r>
              <a:rPr lang="en-US" altLang="zh-CN" dirty="0"/>
              <a:t>ACIQ</a:t>
            </a:r>
            <a:endParaRPr lang="zh-CN" altLang="en-US"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050587" y="4346795"/>
            <a:ext cx="10272409" cy="1534265"/>
          </a:xfrm>
        </p:spPr>
        <p:txBody>
          <a:bodyPr/>
          <a:lstStyle/>
          <a:p>
            <a:pPr algn="ctr" defTabSz="457200">
              <a:lnSpc>
                <a:spcPct val="125000"/>
              </a:lnSpc>
            </a:pPr>
            <a:r>
              <a:rPr lang="zh-CN" altLang="en-US" sz="1800" spc="28" dirty="0">
                <a:solidFill>
                  <a:schemeClr val="bg1">
                    <a:lumMod val="65000"/>
                  </a:schemeClr>
                </a:solidFill>
                <a:latin typeface="微软雅黑" panose="020B0503020204020204" pitchFamily="34" charset="-122"/>
                <a:ea typeface="微软雅黑" panose="020B0503020204020204" pitchFamily="34" charset="-122"/>
              </a:rPr>
              <a:t>原理与代码实现</a:t>
            </a: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6" name="image 302">
            <a:extLst>
              <a:ext uri="{FF2B5EF4-FFF2-40B4-BE49-F238E27FC236}">
                <a16:creationId xmlns:a16="http://schemas.microsoft.com/office/drawing/2014/main" id="{24E1FA8E-1844-4960-BD42-7E69B0451EB8}"/>
              </a:ext>
            </a:extLst>
          </p:cNvPr>
          <p:cNvPicPr>
            <a:picLocks noChangeAspect="1"/>
          </p:cNvPicPr>
          <p:nvPr/>
        </p:nvPicPr>
        <p:blipFill>
          <a:blip r:embed="rId2"/>
          <a:srcRect/>
          <a:stretch>
            <a:fillRect/>
          </a:stretch>
        </p:blipFill>
        <p:spPr>
          <a:xfrm>
            <a:off x="5211763" y="1376354"/>
            <a:ext cx="1768475" cy="1768475"/>
          </a:xfrm>
          <a:prstGeom prst="rect">
            <a:avLst/>
          </a:prstGeom>
        </p:spPr>
      </p:pic>
      <p:sp>
        <p:nvSpPr>
          <p:cNvPr id="7" name="Object 305">
            <a:extLst>
              <a:ext uri="{FF2B5EF4-FFF2-40B4-BE49-F238E27FC236}">
                <a16:creationId xmlns:a16="http://schemas.microsoft.com/office/drawing/2014/main" id="{2E20917B-CE14-419D-87CB-57B7816D62CB}"/>
              </a:ext>
            </a:extLst>
          </p:cNvPr>
          <p:cNvSpPr txBox="1"/>
          <p:nvPr/>
        </p:nvSpPr>
        <p:spPr>
          <a:xfrm>
            <a:off x="5254625" y="1803391"/>
            <a:ext cx="1682750" cy="914400"/>
          </a:xfrm>
          <a:prstGeom prst="rect">
            <a:avLst/>
          </a:prstGeom>
        </p:spPr>
        <p:txBody>
          <a:bodyPr vert="horz" rtlCol="0" anchor="t" anchorCtr="0">
            <a:noAutofit/>
          </a:bodyPr>
          <a:lstStyle/>
          <a:p>
            <a:pPr algn="ctr" defTabSz="457200"/>
            <a:r>
              <a:rPr lang="en-US" altLang="zh-CN" sz="6000" b="1" spc="-123" dirty="0">
                <a:solidFill>
                  <a:srgbClr val="A62038"/>
                </a:solidFill>
                <a:latin typeface="微软雅黑" panose="020B0503020204020204" pitchFamily="34" charset="-122"/>
                <a:ea typeface="微软雅黑" panose="020B0503020204020204" pitchFamily="34" charset="-122"/>
              </a:rPr>
              <a:t>01</a:t>
            </a:r>
            <a:endParaRPr lang="zh-CN" altLang="en-US" sz="900" b="1" dirty="0">
              <a:solidFill>
                <a:srgbClr val="A62038"/>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356760EA-2961-4276-A8B1-F1E1064C5EC2}"/>
              </a:ext>
            </a:extLst>
          </p:cNvPr>
          <p:cNvSpPr>
            <a:spLocks noGrp="1"/>
          </p:cNvSpPr>
          <p:nvPr>
            <p:ph type="sldNum" sz="quarter" idx="4"/>
          </p:nvPr>
        </p:nvSpPr>
        <p:spPr/>
        <p:txBody>
          <a:bodyPr/>
          <a:lstStyle/>
          <a:p>
            <a:fld id="{548644C6-89F0-466C-949F-E70AD72679A8}" type="slidenum">
              <a:rPr lang="zh-CN" altLang="en-US" smtClean="0"/>
              <a:pPr/>
              <a:t>4</a:t>
            </a:fld>
            <a:endParaRPr lang="zh-CN" altLang="en-US"/>
          </a:p>
        </p:txBody>
      </p:sp>
    </p:spTree>
    <p:extLst>
      <p:ext uri="{BB962C8B-B14F-4D97-AF65-F5344CB8AC3E}">
        <p14:creationId xmlns:p14="http://schemas.microsoft.com/office/powerpoint/2010/main" val="1063377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ACIQ</a:t>
            </a:r>
            <a:endParaRPr lang="zh-CN" altLang="en-US" b="0"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537676" y="1190090"/>
                <a:ext cx="11174254" cy="4765791"/>
              </a:xfrm>
            </p:spPr>
            <p:txBody>
              <a:bodyPr/>
              <a:lstStyle/>
              <a:p>
                <a:r>
                  <a:rPr lang="en-US" altLang="zh-CN" b="1" dirty="0"/>
                  <a:t>Clipping Range: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𝑚𝑖𝑛</m:t>
                        </m:r>
                        <m:r>
                          <a:rPr lang="en-US" altLang="zh-CN" b="0">
                            <a:latin typeface="Cambria Math" panose="02040503050406030204" pitchFamily="18" charset="0"/>
                          </a:rPr>
                          <m:t>,</m:t>
                        </m:r>
                        <m:r>
                          <a:rPr lang="en-US" altLang="zh-CN" b="0" i="1">
                            <a:latin typeface="Cambria Math" panose="02040503050406030204" pitchFamily="18" charset="0"/>
                          </a:rPr>
                          <m:t>𝑚𝑎𝑥</m:t>
                        </m:r>
                      </m:e>
                    </m:d>
                    <m:r>
                      <a:rPr lang="en-US" altLang="zh-CN" b="0" i="1">
                        <a:latin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𝛼</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𝛼</m:t>
                        </m:r>
                      </m:e>
                    </m:d>
                  </m:oMath>
                </a14:m>
                <a:endParaRPr lang="en-US" altLang="zh-CN" b="0" dirty="0"/>
              </a:p>
              <a:p>
                <a:r>
                  <a:rPr lang="en-US" altLang="zh-CN" dirty="0"/>
                  <a:t>Scale</a:t>
                </a:r>
                <a:r>
                  <a:rPr lang="zh-CN" altLang="en-US" dirty="0"/>
                  <a:t>：</a:t>
                </a: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𝛿</m:t>
                    </m:r>
                    <m:r>
                      <a:rPr lang="en-US" altLang="zh-CN" b="0" i="0" smtClean="0">
                        <a:latin typeface="Cambria Math" panose="02040503050406030204" pitchFamily="18" charset="0"/>
                        <a:ea typeface="Cambria Math" panose="02040503050406030204" pitchFamily="18" charset="0"/>
                      </a:rPr>
                      <m:t>=</m:t>
                    </m:r>
                    <m:box>
                      <m:boxPr>
                        <m:ctrlPr>
                          <a:rPr lang="en-US" altLang="zh-CN" b="0" i="1" smtClean="0">
                            <a:latin typeface="Cambria Math" panose="02040503050406030204" pitchFamily="18" charset="0"/>
                            <a:ea typeface="Cambria Math" panose="02040503050406030204" pitchFamily="18" charset="0"/>
                          </a:rPr>
                        </m:ctrlPr>
                      </m:box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𝛼</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2</m:t>
                                </m:r>
                              </m:e>
                              <m:sup>
                                <m:r>
                                  <a:rPr lang="en-US" altLang="zh-CN" b="0" i="1" smtClean="0">
                                    <a:latin typeface="Cambria Math" panose="02040503050406030204" pitchFamily="18" charset="0"/>
                                    <a:ea typeface="Cambria Math" panose="02040503050406030204" pitchFamily="18" charset="0"/>
                                  </a:rPr>
                                  <m:t>𝑀</m:t>
                                </m:r>
                              </m:sup>
                            </m:sSup>
                            <m:r>
                              <a:rPr lang="en-US" altLang="zh-CN" b="0" i="1" smtClean="0">
                                <a:latin typeface="Cambria Math" panose="02040503050406030204" pitchFamily="18" charset="0"/>
                                <a:ea typeface="Cambria Math" panose="02040503050406030204" pitchFamily="18" charset="0"/>
                              </a:rPr>
                              <m:t>−1</m:t>
                            </m:r>
                          </m:den>
                        </m:f>
                      </m:e>
                    </m:box>
                    <m:r>
                      <a:rPr lang="en-US" altLang="zh-CN" b="0" i="1" smtClean="0">
                        <a:latin typeface="Cambria Math" panose="02040503050406030204" pitchFamily="18" charset="0"/>
                        <a:ea typeface="Cambria Math" panose="02040503050406030204" pitchFamily="18" charset="0"/>
                      </a:rPr>
                      <m:t> </m:t>
                    </m:r>
                  </m:oMath>
                </a14:m>
                <a:endParaRPr lang="en-US" altLang="zh-CN" dirty="0"/>
              </a:p>
              <a:p>
                <a:r>
                  <a:rPr lang="en-US" altLang="zh-CN" dirty="0"/>
                  <a:t>MSE</a:t>
                </a:r>
                <a:r>
                  <a:rPr lang="zh-CN" altLang="en-US" dirty="0"/>
                  <a:t>：</a:t>
                </a:r>
                <a:r>
                  <a:rPr lang="en-US" altLang="zh-CN" dirty="0"/>
                  <a:t> Minimize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e>
                          <m:sup>
                            <m:r>
                              <a:rPr lang="en-US" altLang="zh-CN" i="1">
                                <a:latin typeface="Cambria Math" panose="02040503050406030204" pitchFamily="18" charset="0"/>
                              </a:rPr>
                              <m:t>2</m:t>
                            </m:r>
                          </m:sup>
                        </m:sSup>
                      </m:e>
                    </m:d>
                  </m:oMath>
                </a14:m>
                <a:endParaRPr lang="en-US" altLang="zh-CN" dirty="0"/>
              </a:p>
              <a:p>
                <a:r>
                  <a:rPr lang="en-US" altLang="zh-CN" dirty="0"/>
                  <a:t>Clipping Noise:</a:t>
                </a:r>
              </a:p>
              <a:p>
                <a:pPr lvl="1"/>
                <a14:m>
                  <m:oMath xmlns:m="http://schemas.openxmlformats.org/officeDocument/2006/math">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𝛼</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𝛼</m:t>
                                </m:r>
                              </m:e>
                            </m:d>
                          </m:e>
                          <m:sup>
                            <m:r>
                              <a:rPr lang="en-US" altLang="zh-CN" i="1">
                                <a:latin typeface="Cambria Math" panose="02040503050406030204" pitchFamily="18" charset="0"/>
                              </a:rPr>
                              <m:t>2</m:t>
                            </m:r>
                          </m:sup>
                        </m:sSup>
                        <m:r>
                          <a:rPr lang="en-US" altLang="zh-CN" i="1">
                            <a:latin typeface="Cambria Math" panose="02040503050406030204" pitchFamily="18" charset="0"/>
                          </a:rPr>
                          <m:t>𝑑𝑥</m:t>
                        </m:r>
                      </m:e>
                    </m:nary>
                    <m:r>
                      <a:rPr lang="en-US" altLang="zh-CN" b="0" i="1" smtClean="0">
                        <a:latin typeface="Cambria Math" panose="02040503050406030204" pitchFamily="18" charset="0"/>
                      </a:rPr>
                      <m:t>+</m:t>
                    </m:r>
                    <m:nary>
                      <m:naryPr>
                        <m:ctrlPr>
                          <a:rPr lang="en-US" altLang="zh-CN" i="1" smtClean="0">
                            <a:latin typeface="Cambria Math" panose="02040503050406030204" pitchFamily="18" charset="0"/>
                          </a:rPr>
                        </m:ctrlPr>
                      </m:naryPr>
                      <m:sub>
                        <m:r>
                          <a:rPr lang="en-US" altLang="zh-CN" i="1">
                            <a:latin typeface="Cambria Math" panose="02040503050406030204" pitchFamily="18" charset="0"/>
                          </a:rPr>
                          <m:t>𝛼</m:t>
                        </m:r>
                      </m:sub>
                      <m:sup>
                        <m:r>
                          <a:rPr lang="en-US" altLang="zh-CN" b="0" i="1" smtClean="0">
                            <a:latin typeface="Cambria Math" panose="02040503050406030204" pitchFamily="18" charset="0"/>
                          </a:rPr>
                          <m:t>+∞</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𝛼</m:t>
                                </m:r>
                              </m:e>
                            </m:d>
                          </m:e>
                          <m:sup>
                            <m:r>
                              <a:rPr lang="en-US" altLang="zh-CN" i="1">
                                <a:latin typeface="Cambria Math" panose="02040503050406030204" pitchFamily="18" charset="0"/>
                              </a:rPr>
                              <m:t>2</m:t>
                            </m:r>
                          </m:sup>
                        </m:sSup>
                        <m:r>
                          <a:rPr lang="en-US" altLang="zh-CN" i="1">
                            <a:latin typeface="Cambria Math" panose="02040503050406030204" pitchFamily="18" charset="0"/>
                          </a:rPr>
                          <m:t>𝑑𝑥</m:t>
                        </m:r>
                      </m:e>
                    </m:nary>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box>
                          <m:boxPr>
                            <m:ctrlPr>
                              <a:rPr lang="en-US" altLang="zh-CN" b="0" i="1" smtClean="0">
                                <a:latin typeface="Cambria Math" panose="02040503050406030204" pitchFamily="18" charset="0"/>
                              </a:rPr>
                            </m:ctrlPr>
                          </m:boxPr>
                          <m:e>
                            <m:argPr>
                              <m:argSz m:val="-1"/>
                            </m:argP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num>
                              <m:den>
                                <m:r>
                                  <a:rPr lang="en-US" altLang="zh-CN" b="0" i="1" smtClean="0">
                                    <a:latin typeface="Cambria Math" panose="02040503050406030204" pitchFamily="18" charset="0"/>
                                  </a:rPr>
                                  <m:t>𝑏</m:t>
                                </m:r>
                              </m:den>
                            </m:f>
                          </m:e>
                        </m:box>
                      </m:sup>
                    </m:sSup>
                  </m:oMath>
                </a14:m>
                <a:endParaRPr lang="en-US" altLang="zh-CN" dirty="0"/>
              </a:p>
              <a:p>
                <a:r>
                  <a:rPr lang="en-US" altLang="zh-CN" dirty="0"/>
                  <a:t>Quantization Noise:</a:t>
                </a:r>
                <a:endParaRPr lang="en-US" altLang="zh-CN" i="1" dirty="0">
                  <a:latin typeface="Cambria Math" panose="02040503050406030204" pitchFamily="18" charset="0"/>
                </a:endParaRPr>
              </a:p>
              <a:p>
                <a:pPr lvl="1"/>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𝑀</m:t>
                            </m:r>
                          </m:sup>
                        </m:sSup>
                      </m:sup>
                      <m:e>
                        <m:nary>
                          <m:naryPr>
                            <m:ctrlPr>
                              <a:rPr lang="en-US" altLang="zh-CN" i="1">
                                <a:latin typeface="Cambria Math" panose="02040503050406030204" pitchFamily="18" charset="0"/>
                              </a:rPr>
                            </m:ctrlPr>
                          </m:naryPr>
                          <m:sub>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𝛿</m:t>
                            </m:r>
                          </m:sub>
                          <m:sup>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i="1" smtClean="0">
                                <a:latin typeface="Cambria Math" panose="02040503050406030204" pitchFamily="18" charset="0"/>
                                <a:ea typeface="Cambria Math" panose="02040503050406030204" pitchFamily="18" charset="0"/>
                              </a:rPr>
                              <m:t>𝛿</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e>
                                </m:d>
                              </m:e>
                              <m:sup>
                                <m:r>
                                  <a:rPr lang="en-US" altLang="zh-CN" i="1">
                                    <a:latin typeface="Cambria Math" panose="02040503050406030204" pitchFamily="18" charset="0"/>
                                  </a:rPr>
                                  <m:t>2</m:t>
                                </m:r>
                              </m:sup>
                            </m:sSup>
                            <m:r>
                              <a:rPr lang="en-US" altLang="zh-CN" i="1">
                                <a:latin typeface="Cambria Math" panose="02040503050406030204" pitchFamily="18" charset="0"/>
                              </a:rPr>
                              <m:t>𝑑𝑥</m:t>
                            </m:r>
                          </m:e>
                        </m:nary>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𝛼</m:t>
                            </m:r>
                          </m:e>
                          <m:sup>
                            <m:r>
                              <a:rPr lang="en-US" altLang="zh-CN" b="0" i="1" smtClean="0">
                                <a:latin typeface="Cambria Math" panose="02040503050406030204" pitchFamily="18" charset="0"/>
                              </a:rPr>
                              <m:t>2</m:t>
                            </m:r>
                          </m:sup>
                        </m:sSup>
                      </m:num>
                      <m:den>
                        <m:r>
                          <a:rPr lang="en-US" altLang="zh-CN" i="1">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i="1">
                                <a:latin typeface="Cambria Math" panose="02040503050406030204" pitchFamily="18" charset="0"/>
                              </a:rPr>
                              <m:t>𝑀</m:t>
                            </m:r>
                          </m:sup>
                        </m:sSup>
                      </m:den>
                    </m:f>
                  </m:oMath>
                </a14:m>
                <a:endParaRPr lang="en-US" altLang="zh-CN" dirty="0"/>
              </a:p>
            </p:txBody>
          </p:sp>
        </mc:Choice>
        <mc:Fallback xmlns="">
          <p:sp>
            <p:nvSpPr>
              <p:cNvPr id="3" name="文本占位符 2">
                <a:extLst>
                  <a:ext uri="{FF2B5EF4-FFF2-40B4-BE49-F238E27FC236}">
                    <a16:creationId xmlns:a16="http://schemas.microsoft.com/office/drawing/2014/main" id="{57368070-998D-4F70-B17A-4782795731FD}"/>
                  </a:ext>
                </a:extLst>
              </p:cNvPr>
              <p:cNvSpPr>
                <a:spLocks noGrp="1" noRot="1" noChangeAspect="1" noMove="1" noResize="1" noEditPoints="1" noAdjustHandles="1" noChangeArrowheads="1" noChangeShapeType="1" noTextEdit="1"/>
              </p:cNvSpPr>
              <p:nvPr>
                <p:ph type="body" sz="quarter" idx="14"/>
              </p:nvPr>
            </p:nvSpPr>
            <p:spPr>
              <a:xfrm>
                <a:off x="537676" y="1190090"/>
                <a:ext cx="11174254" cy="4765791"/>
              </a:xfrm>
              <a:blipFill>
                <a:blip r:embed="rId3"/>
                <a:stretch>
                  <a:fillRect l="-681" b="-2819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5</a:t>
            </a:fld>
            <a:endParaRPr lang="zh-CN" altLang="en-US"/>
          </a:p>
        </p:txBody>
      </p:sp>
      <p:grpSp>
        <p:nvGrpSpPr>
          <p:cNvPr id="8" name="组合 7">
            <a:extLst>
              <a:ext uri="{FF2B5EF4-FFF2-40B4-BE49-F238E27FC236}">
                <a16:creationId xmlns:a16="http://schemas.microsoft.com/office/drawing/2014/main" id="{8AB8DA06-2F37-97F4-5AB7-CAE339C35481}"/>
              </a:ext>
            </a:extLst>
          </p:cNvPr>
          <p:cNvGrpSpPr/>
          <p:nvPr/>
        </p:nvGrpSpPr>
        <p:grpSpPr>
          <a:xfrm>
            <a:off x="8815846" y="2026263"/>
            <a:ext cx="2838478" cy="1402737"/>
            <a:chOff x="8497879" y="1190090"/>
            <a:chExt cx="2838478" cy="1402737"/>
          </a:xfrm>
        </p:grpSpPr>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E68BA79F-462D-59FC-A63B-EDC2744128EA}"/>
                    </a:ext>
                  </a:extLst>
                </p:cNvPr>
                <p:cNvSpPr/>
                <p:nvPr/>
              </p:nvSpPr>
              <p:spPr>
                <a:xfrm>
                  <a:off x="8497879" y="1975881"/>
                  <a:ext cx="2838478" cy="616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假设</a:t>
                  </a:r>
                  <a:r>
                    <a:rPr kumimoji="1" lang="en-US" altLang="zh-CN" dirty="0"/>
                    <a:t>2</a:t>
                  </a:r>
                  <a:r>
                    <a:rPr kumimoji="1" lang="zh-CN" altLang="en-US" dirty="0"/>
                    <a:t>：</a:t>
                  </a:r>
                  <a14:m>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𝑏</m:t>
                          </m:r>
                        </m:den>
                      </m:f>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𝑒</m:t>
                          </m:r>
                        </m:e>
                        <m:sup>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𝑏</m:t>
                              </m:r>
                            </m:den>
                          </m:f>
                        </m:sup>
                      </m:sSup>
                      <m:r>
                        <a:rPr kumimoji="1" lang="zh-CN" altLang="en-US" b="0" i="0" smtClean="0">
                          <a:latin typeface="Cambria Math" panose="02040503050406030204" pitchFamily="18" charset="0"/>
                        </a:rPr>
                        <m:t>  </m:t>
                      </m:r>
                    </m:oMath>
                  </a14:m>
                  <a:endParaRPr kumimoji="1" lang="zh-CN" altLang="en-US" dirty="0"/>
                </a:p>
              </p:txBody>
            </p:sp>
          </mc:Choice>
          <mc:Fallback xmlns="">
            <p:sp>
              <p:nvSpPr>
                <p:cNvPr id="5" name="圆角矩形 4">
                  <a:extLst>
                    <a:ext uri="{FF2B5EF4-FFF2-40B4-BE49-F238E27FC236}">
                      <a16:creationId xmlns:a16="http://schemas.microsoft.com/office/drawing/2014/main" id="{E68BA79F-462D-59FC-A63B-EDC2744128EA}"/>
                    </a:ext>
                  </a:extLst>
                </p:cNvPr>
                <p:cNvSpPr>
                  <a:spLocks noRot="1" noChangeAspect="1" noMove="1" noResize="1" noEditPoints="1" noAdjustHandles="1" noChangeArrowheads="1" noChangeShapeType="1" noTextEdit="1"/>
                </p:cNvSpPr>
                <p:nvPr/>
              </p:nvSpPr>
              <p:spPr>
                <a:xfrm>
                  <a:off x="8497879" y="1975881"/>
                  <a:ext cx="2838478" cy="616946"/>
                </a:xfrm>
                <a:prstGeom prst="round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0B25744C-83DA-5CFF-D39E-DA267DBA7EFD}"/>
                    </a:ext>
                  </a:extLst>
                </p:cNvPr>
                <p:cNvSpPr/>
                <p:nvPr/>
              </p:nvSpPr>
              <p:spPr>
                <a:xfrm>
                  <a:off x="8497879" y="1190090"/>
                  <a:ext cx="1839816" cy="627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假设</a:t>
                  </a:r>
                  <a:r>
                    <a:rPr kumimoji="1" lang="en-US" altLang="zh-CN" dirty="0"/>
                    <a:t>1</a:t>
                  </a:r>
                  <a:r>
                    <a:rPr kumimoji="1" lang="zh-CN" altLang="en-US" dirty="0"/>
                    <a:t>：</a:t>
                  </a:r>
                  <a14:m>
                    <m:oMath xmlns:m="http://schemas.openxmlformats.org/officeDocument/2006/math">
                      <m:r>
                        <a:rPr kumimoji="1" lang="en-US" altLang="zh-CN" b="0" i="1" smtClean="0">
                          <a:latin typeface="Cambria Math" panose="02040503050406030204" pitchFamily="18" charset="0"/>
                        </a:rPr>
                        <m:t>𝜇</m:t>
                      </m:r>
                      <m:r>
                        <a:rPr kumimoji="1" lang="en-US" altLang="zh-CN" b="0" i="1" smtClean="0">
                          <a:latin typeface="Cambria Math" panose="02040503050406030204" pitchFamily="18" charset="0"/>
                        </a:rPr>
                        <m:t>=0</m:t>
                      </m:r>
                    </m:oMath>
                  </a14:m>
                  <a:endParaRPr kumimoji="1" lang="zh-CN" altLang="en-US" dirty="0"/>
                </a:p>
              </p:txBody>
            </p:sp>
          </mc:Choice>
          <mc:Fallback xmlns="">
            <p:sp>
              <p:nvSpPr>
                <p:cNvPr id="6" name="圆角矩形 5">
                  <a:extLst>
                    <a:ext uri="{FF2B5EF4-FFF2-40B4-BE49-F238E27FC236}">
                      <a16:creationId xmlns:a16="http://schemas.microsoft.com/office/drawing/2014/main" id="{0B25744C-83DA-5CFF-D39E-DA267DBA7EFD}"/>
                    </a:ext>
                  </a:extLst>
                </p:cNvPr>
                <p:cNvSpPr>
                  <a:spLocks noRot="1" noChangeAspect="1" noMove="1" noResize="1" noEditPoints="1" noAdjustHandles="1" noChangeArrowheads="1" noChangeShapeType="1" noTextEdit="1"/>
                </p:cNvSpPr>
                <p:nvPr/>
              </p:nvSpPr>
              <p:spPr>
                <a:xfrm>
                  <a:off x="8497879" y="1190090"/>
                  <a:ext cx="1839816" cy="627961"/>
                </a:xfrm>
                <a:prstGeom prst="round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55375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ACIQ</a:t>
            </a:r>
            <a:endParaRPr lang="zh-CN" altLang="en-US" b="0"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537676" y="1190090"/>
                <a:ext cx="11174254" cy="4765791"/>
              </a:xfrm>
            </p:spPr>
            <p:txBody>
              <a:bodyPr/>
              <a:lstStyle/>
              <a:p>
                <a:r>
                  <a:rPr lang="en-US" altLang="zh-CN" b="1" dirty="0"/>
                  <a:t>Clipping Range: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𝑚𝑖𝑛</m:t>
                        </m:r>
                        <m:r>
                          <a:rPr lang="en-US" altLang="zh-CN" b="0">
                            <a:latin typeface="Cambria Math" panose="02040503050406030204" pitchFamily="18" charset="0"/>
                          </a:rPr>
                          <m:t>,</m:t>
                        </m:r>
                        <m:r>
                          <a:rPr lang="en-US" altLang="zh-CN" b="0" i="1">
                            <a:latin typeface="Cambria Math" panose="02040503050406030204" pitchFamily="18" charset="0"/>
                          </a:rPr>
                          <m:t>𝑚𝑎𝑥</m:t>
                        </m:r>
                      </m:e>
                    </m:d>
                    <m:r>
                      <a:rPr lang="en-US" altLang="zh-CN" b="0" i="1">
                        <a:latin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𝛼</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𝛼</m:t>
                        </m:r>
                      </m:e>
                    </m:d>
                  </m:oMath>
                </a14:m>
                <a:endParaRPr lang="en-US" altLang="zh-CN" b="0" dirty="0"/>
              </a:p>
              <a:p>
                <a:r>
                  <a:rPr lang="en-US" altLang="zh-CN" dirty="0"/>
                  <a:t>MSE:</a:t>
                </a:r>
              </a:p>
              <a:p>
                <a:pPr lvl="1"/>
                <a:r>
                  <a:rPr lang="en-US" altLang="zh-CN" dirty="0"/>
                  <a:t>Minimize: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e>
                          <m:sup>
                            <m:r>
                              <a:rPr lang="en-US" altLang="zh-CN" i="1">
                                <a:latin typeface="Cambria Math" panose="02040503050406030204" pitchFamily="18" charset="0"/>
                              </a:rPr>
                              <m:t>2</m:t>
                            </m:r>
                          </m:sup>
                        </m:sSup>
                      </m:e>
                    </m:d>
                    <m:r>
                      <a:rPr lang="en-US" altLang="zh-CN" b="1"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a:latin typeface="Cambria Math" panose="02040503050406030204" pitchFamily="18" charset="0"/>
                          </a:rPr>
                          <m:t>𝐸</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a:latin typeface="Cambria Math" panose="02040503050406030204" pitchFamily="18" charset="0"/>
                                      </a:rPr>
                                      <m:t>𝑋</m:t>
                                    </m:r>
                                    <m:r>
                                      <a:rPr lang="en-US" altLang="zh-CN" b="0" i="1">
                                        <a:latin typeface="Cambria Math" panose="02040503050406030204" pitchFamily="18" charset="0"/>
                                      </a:rPr>
                                      <m:t>−</m:t>
                                    </m:r>
                                    <m:r>
                                      <a:rPr lang="en-US" altLang="zh-CN" b="0" i="1">
                                        <a:latin typeface="Cambria Math" panose="02040503050406030204" pitchFamily="18" charset="0"/>
                                      </a:rPr>
                                      <m:t>𝑄</m:t>
                                    </m:r>
                                    <m:d>
                                      <m:dPr>
                                        <m:ctrlPr>
                                          <a:rPr lang="en-US" altLang="zh-CN" i="1">
                                            <a:latin typeface="Cambria Math" panose="02040503050406030204" pitchFamily="18" charset="0"/>
                                          </a:rPr>
                                        </m:ctrlPr>
                                      </m:dPr>
                                      <m:e>
                                        <m:r>
                                          <a:rPr lang="en-US" altLang="zh-CN" b="0" i="1">
                                            <a:latin typeface="Cambria Math" panose="02040503050406030204" pitchFamily="18" charset="0"/>
                                          </a:rPr>
                                          <m:t>𝑋</m:t>
                                        </m:r>
                                      </m:e>
                                    </m:d>
                                  </m:e>
                                </m:d>
                              </m:e>
                              <m:sup>
                                <m:r>
                                  <a:rPr lang="en-US" altLang="zh-CN" b="0" i="1">
                                    <a:latin typeface="Cambria Math" panose="02040503050406030204" pitchFamily="18" charset="0"/>
                                  </a:rPr>
                                  <m:t>2</m:t>
                                </m:r>
                              </m:sup>
                            </m:sSup>
                          </m:e>
                        </m:d>
                      </m:num>
                      <m:den>
                        <m:r>
                          <a:rPr lang="en-US" altLang="zh-CN" b="0" i="1" smtClean="0">
                            <a:latin typeface="Cambria Math" panose="02040503050406030204" pitchFamily="18" charset="0"/>
                          </a:rPr>
                          <m:t>𝜕𝛼</m:t>
                        </m:r>
                      </m:den>
                    </m:f>
                    <m:r>
                      <a:rPr lang="en-US" altLang="zh-CN" b="0" i="1" smtClean="0">
                        <a:latin typeface="Cambria Math" panose="02040503050406030204" pitchFamily="18" charset="0"/>
                      </a:rPr>
                      <m:t>=0</m:t>
                    </m:r>
                  </m:oMath>
                </a14:m>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𝛼</m:t>
                                    </m:r>
                                  </m:e>
                                  <m:sup>
                                    <m:r>
                                      <a:rPr lang="en-US" altLang="zh-CN" b="0" i="1" smtClean="0">
                                        <a:latin typeface="Cambria Math" panose="02040503050406030204" pitchFamily="18" charset="0"/>
                                      </a:rPr>
                                      <m:t>2</m:t>
                                    </m:r>
                                  </m:sup>
                                </m:sSup>
                              </m:num>
                              <m:den>
                                <m:r>
                                  <a:rPr lang="en-US" altLang="zh-CN" i="1">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i="1">
                                        <a:latin typeface="Cambria Math" panose="02040503050406030204" pitchFamily="18" charset="0"/>
                                      </a:rPr>
                                      <m:t>𝑀</m:t>
                                    </m:r>
                                  </m:sup>
                                </m:sSup>
                              </m:den>
                            </m:f>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r>
                                  <a:rPr lang="en-US" altLang="zh-CN" i="1">
                                    <a:latin typeface="Cambria Math" panose="02040503050406030204" pitchFamily="18" charset="0"/>
                                  </a:rPr>
                                  <m:t>𝑏</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box>
                                  <m:boxPr>
                                    <m:ctrlPr>
                                      <a:rPr lang="en-US" altLang="zh-CN" i="1">
                                        <a:latin typeface="Cambria Math" panose="02040503050406030204" pitchFamily="18" charset="0"/>
                                      </a:rPr>
                                    </m:ctrlPr>
                                  </m:boxPr>
                                  <m:e>
                                    <m:argPr>
                                      <m:argSz m:val="-1"/>
                                    </m:argPr>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𝑏</m:t>
                                        </m:r>
                                      </m:den>
                                    </m:f>
                                  </m:e>
                                </m:box>
                              </m:sup>
                            </m:sSup>
                          </m:e>
                        </m:d>
                      </m:e>
                      <m:sup>
                        <m:r>
                          <a:rPr lang="en-US" altLang="zh-CN" b="0" i="0" smtClean="0">
                            <a:latin typeface="Cambria Math" panose="02040503050406030204" pitchFamily="18" charset="0"/>
                          </a:rPr>
                          <m:t>′</m:t>
                        </m:r>
                      </m:sup>
                    </m:sSup>
                    <m:r>
                      <a:rPr lang="en-US" altLang="zh-CN" b="0" i="0"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𝛼</m:t>
                        </m:r>
                      </m:num>
                      <m:den>
                        <m:r>
                          <a:rPr lang="en-US" altLang="zh-CN" i="1">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i="1">
                                <a:latin typeface="Cambria Math" panose="02040503050406030204" pitchFamily="18" charset="0"/>
                              </a:rPr>
                              <m:t>𝑀</m:t>
                            </m:r>
                          </m:sup>
                        </m:sSup>
                      </m:den>
                    </m:f>
                    <m:r>
                      <a:rPr lang="en-US" altLang="zh-CN" b="0" i="0"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𝑏</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box>
                          <m:boxPr>
                            <m:ctrlPr>
                              <a:rPr lang="en-US" altLang="zh-CN" i="1">
                                <a:latin typeface="Cambria Math" panose="02040503050406030204" pitchFamily="18" charset="0"/>
                              </a:rPr>
                            </m:ctrlPr>
                          </m:boxPr>
                          <m:e>
                            <m:argPr>
                              <m:argSz m:val="-1"/>
                            </m:argPr>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𝑏</m:t>
                                </m:r>
                              </m:den>
                            </m:f>
                          </m:e>
                        </m:box>
                      </m:sup>
                    </m:sSup>
                    <m:r>
                      <a:rPr lang="en-US" altLang="zh-CN" b="0" i="1" smtClean="0">
                        <a:latin typeface="Cambria Math" panose="02040503050406030204" pitchFamily="18" charset="0"/>
                      </a:rPr>
                      <m:t>=0</m:t>
                    </m:r>
                  </m:oMath>
                </a14:m>
                <a:endParaRPr lang="en-US" altLang="zh-CN" dirty="0"/>
              </a:p>
              <a:p>
                <a:pPr lvl="1"/>
                <a:endParaRPr lang="en-US" altLang="zh-CN" dirty="0"/>
              </a:p>
            </p:txBody>
          </p:sp>
        </mc:Choice>
        <mc:Fallback xmlns="">
          <p:sp>
            <p:nvSpPr>
              <p:cNvPr id="3" name="文本占位符 2">
                <a:extLst>
                  <a:ext uri="{FF2B5EF4-FFF2-40B4-BE49-F238E27FC236}">
                    <a16:creationId xmlns:a16="http://schemas.microsoft.com/office/drawing/2014/main" id="{57368070-998D-4F70-B17A-4782795731FD}"/>
                  </a:ext>
                </a:extLst>
              </p:cNvPr>
              <p:cNvSpPr>
                <a:spLocks noGrp="1" noRot="1" noChangeAspect="1" noMove="1" noResize="1" noEditPoints="1" noAdjustHandles="1" noChangeArrowheads="1" noChangeShapeType="1" noTextEdit="1"/>
              </p:cNvSpPr>
              <p:nvPr>
                <p:ph type="body" sz="quarter" idx="14"/>
              </p:nvPr>
            </p:nvSpPr>
            <p:spPr>
              <a:xfrm>
                <a:off x="537676" y="1190090"/>
                <a:ext cx="11174254" cy="4765791"/>
              </a:xfrm>
              <a:blipFill>
                <a:blip r:embed="rId3"/>
                <a:stretch>
                  <a:fillRect l="-6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6</a:t>
            </a:fld>
            <a:endParaRPr lang="zh-CN" altLang="en-US"/>
          </a:p>
        </p:txBody>
      </p:sp>
      <p:pic>
        <p:nvPicPr>
          <p:cNvPr id="7" name="图片 6">
            <a:extLst>
              <a:ext uri="{FF2B5EF4-FFF2-40B4-BE49-F238E27FC236}">
                <a16:creationId xmlns:a16="http://schemas.microsoft.com/office/drawing/2014/main" id="{E03C9770-53E9-F454-10A1-8237337D53AE}"/>
              </a:ext>
            </a:extLst>
          </p:cNvPr>
          <p:cNvPicPr>
            <a:picLocks noChangeAspect="1"/>
          </p:cNvPicPr>
          <p:nvPr/>
        </p:nvPicPr>
        <p:blipFill>
          <a:blip r:embed="rId4"/>
          <a:stretch>
            <a:fillRect/>
          </a:stretch>
        </p:blipFill>
        <p:spPr>
          <a:xfrm>
            <a:off x="1064044" y="4641727"/>
            <a:ext cx="9551085" cy="1314154"/>
          </a:xfrm>
          <a:prstGeom prst="rect">
            <a:avLst/>
          </a:prstGeom>
        </p:spPr>
      </p:pic>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DA455610-03EA-FB40-18CD-3BBDA8723C17}"/>
                  </a:ext>
                </a:extLst>
              </p:cNvPr>
              <p:cNvSpPr/>
              <p:nvPr/>
            </p:nvSpPr>
            <p:spPr>
              <a:xfrm>
                <a:off x="8240616" y="3529509"/>
                <a:ext cx="3183876" cy="878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i="1">
                                <a:latin typeface="Cambria Math" panose="02040503050406030204" pitchFamily="18" charset="0"/>
                              </a:rPr>
                              <m:t>𝑀</m:t>
                            </m:r>
                          </m:sup>
                        </m:sSup>
                      </m:den>
                    </m:f>
                    <m:r>
                      <m:rPr>
                        <m:sty m:val="p"/>
                      </m:rPr>
                      <a:rPr lang="en-US" altLang="zh-CN" i="1">
                        <a:latin typeface="Cambria Math" panose="02040503050406030204" pitchFamily="18" charset="0"/>
                      </a:rPr>
                      <m:t>x</m:t>
                    </m:r>
                    <m:r>
                      <a:rPr lang="en-US" altLang="zh-CN" b="0" i="0" smtClean="0">
                        <a:latin typeface="Cambria Math" panose="02040503050406030204" pitchFamily="18" charset="0"/>
                      </a:rPr>
                      <m:t>=</m:t>
                    </m:r>
                    <m:r>
                      <a:rPr lang="en-US" altLang="zh-CN" b="0" i="1" smtClean="0">
                        <a:latin typeface="Cambria Math" panose="02040503050406030204" pitchFamily="18" charset="0"/>
                      </a:rPr>
                      <m:t>𝑏</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𝑥</m:t>
                        </m:r>
                      </m:sup>
                    </m:sSup>
                  </m:oMath>
                </a14:m>
                <a:r>
                  <a:rPr kumimoji="1" lang="en-US" altLang="zh-CN" dirty="0"/>
                  <a:t>  </a:t>
                </a:r>
                <a:r>
                  <a:rPr kumimoji="1" lang="zh-CN" altLang="en-US" dirty="0"/>
                  <a:t>求数值解</a:t>
                </a:r>
              </a:p>
            </p:txBody>
          </p:sp>
        </mc:Choice>
        <mc:Fallback xmlns="">
          <p:sp>
            <p:nvSpPr>
              <p:cNvPr id="5" name="圆角矩形 4">
                <a:extLst>
                  <a:ext uri="{FF2B5EF4-FFF2-40B4-BE49-F238E27FC236}">
                    <a16:creationId xmlns:a16="http://schemas.microsoft.com/office/drawing/2014/main" id="{DA455610-03EA-FB40-18CD-3BBDA8723C17}"/>
                  </a:ext>
                </a:extLst>
              </p:cNvPr>
              <p:cNvSpPr>
                <a:spLocks noRot="1" noChangeAspect="1" noMove="1" noResize="1" noEditPoints="1" noAdjustHandles="1" noChangeArrowheads="1" noChangeShapeType="1" noTextEdit="1"/>
              </p:cNvSpPr>
              <p:nvPr/>
            </p:nvSpPr>
            <p:spPr>
              <a:xfrm>
                <a:off x="8240616" y="3529509"/>
                <a:ext cx="3183876" cy="878595"/>
              </a:xfrm>
              <a:prstGeom prst="round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9212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ACIQ: Fused </a:t>
            </a:r>
            <a:r>
              <a:rPr lang="en-US" altLang="zh-CN" dirty="0" err="1"/>
              <a:t>ReLU</a:t>
            </a:r>
            <a:endParaRPr lang="zh-CN" altLang="en-US" b="0"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537676" y="1190090"/>
                <a:ext cx="11174254" cy="4765791"/>
              </a:xfrm>
            </p:spPr>
            <p:txBody>
              <a:bodyPr/>
              <a:lstStyle/>
              <a:p>
                <a:r>
                  <a:rPr lang="en-US" altLang="zh-CN" b="1" dirty="0"/>
                  <a:t>Motivation:</a:t>
                </a:r>
                <a:r>
                  <a:rPr lang="zh-CN" altLang="en-US" b="1" dirty="0"/>
                  <a:t> 对输入</a:t>
                </a:r>
                <a:r>
                  <a:rPr lang="en-US" altLang="zh-CN" b="1" dirty="0" err="1"/>
                  <a:t>ReLU</a:t>
                </a:r>
                <a:r>
                  <a:rPr lang="zh-CN" altLang="en-US" b="1" dirty="0"/>
                  <a:t>的小于</a:t>
                </a:r>
                <a:r>
                  <a:rPr lang="en-US" altLang="zh-CN" b="1" dirty="0"/>
                  <a:t>0</a:t>
                </a:r>
                <a:r>
                  <a:rPr lang="zh-CN" altLang="en-US" b="1" dirty="0"/>
                  <a:t>部分量化是浪费的</a:t>
                </a:r>
                <a:endParaRPr lang="en-US" altLang="zh-CN" b="1" dirty="0"/>
              </a:p>
              <a:p>
                <a:r>
                  <a:rPr lang="en-US" altLang="zh-CN" b="1" dirty="0"/>
                  <a:t>Clipping Range: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𝑚𝑖𝑛</m:t>
                        </m:r>
                        <m:r>
                          <a:rPr lang="en-US" altLang="zh-CN" b="0">
                            <a:latin typeface="Cambria Math" panose="02040503050406030204" pitchFamily="18" charset="0"/>
                          </a:rPr>
                          <m:t>,</m:t>
                        </m:r>
                        <m:r>
                          <a:rPr lang="en-US" altLang="zh-CN" b="0" i="1">
                            <a:latin typeface="Cambria Math" panose="02040503050406030204" pitchFamily="18" charset="0"/>
                          </a:rPr>
                          <m:t>𝑚𝑎𝑥</m:t>
                        </m:r>
                      </m:e>
                    </m:d>
                    <m:r>
                      <a:rPr lang="en-US" altLang="zh-CN" b="0" i="1">
                        <a:latin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𝛼</m:t>
                        </m:r>
                      </m:e>
                    </m:d>
                  </m:oMath>
                </a14:m>
                <a:endParaRPr lang="en-US" altLang="zh-CN" b="0" dirty="0"/>
              </a:p>
              <a:p>
                <a:r>
                  <a:rPr lang="en-US" altLang="zh-CN" dirty="0"/>
                  <a:t>Scale</a:t>
                </a:r>
                <a:r>
                  <a:rPr lang="zh-CN" altLang="en-US" dirty="0"/>
                  <a:t>：</a:t>
                </a: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𝛿</m:t>
                    </m:r>
                    <m:r>
                      <a:rPr lang="en-US" altLang="zh-CN" b="0" i="0" smtClean="0">
                        <a:latin typeface="Cambria Math" panose="02040503050406030204" pitchFamily="18" charset="0"/>
                        <a:ea typeface="Cambria Math" panose="02040503050406030204" pitchFamily="18" charset="0"/>
                      </a:rPr>
                      <m:t>=</m:t>
                    </m:r>
                    <m:box>
                      <m:boxPr>
                        <m:ctrlPr>
                          <a:rPr lang="en-US" altLang="zh-CN" b="0" i="1" smtClean="0">
                            <a:latin typeface="Cambria Math" panose="02040503050406030204" pitchFamily="18" charset="0"/>
                            <a:ea typeface="Cambria Math" panose="02040503050406030204" pitchFamily="18" charset="0"/>
                          </a:rPr>
                        </m:ctrlPr>
                      </m:box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𝛼</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2</m:t>
                                </m:r>
                              </m:e>
                              <m:sup>
                                <m:r>
                                  <a:rPr lang="en-US" altLang="zh-CN" b="0" i="1" smtClean="0">
                                    <a:latin typeface="Cambria Math" panose="02040503050406030204" pitchFamily="18" charset="0"/>
                                    <a:ea typeface="Cambria Math" panose="02040503050406030204" pitchFamily="18" charset="0"/>
                                  </a:rPr>
                                  <m:t>𝑀</m:t>
                                </m:r>
                              </m:sup>
                            </m:sSup>
                            <m:r>
                              <a:rPr lang="en-US" altLang="zh-CN" b="0" i="1" smtClean="0">
                                <a:latin typeface="Cambria Math" panose="02040503050406030204" pitchFamily="18" charset="0"/>
                                <a:ea typeface="Cambria Math" panose="02040503050406030204" pitchFamily="18" charset="0"/>
                              </a:rPr>
                              <m:t>−1</m:t>
                            </m:r>
                          </m:den>
                        </m:f>
                      </m:e>
                    </m:box>
                  </m:oMath>
                </a14:m>
                <a:endParaRPr lang="en-US" altLang="zh-CN" b="0" dirty="0"/>
              </a:p>
              <a:p>
                <a:r>
                  <a:rPr lang="en-US" altLang="zh-CN" dirty="0"/>
                  <a:t>Clipping Noise:</a:t>
                </a:r>
              </a:p>
              <a:p>
                <a:pPr lvl="1"/>
                <a14:m>
                  <m:oMath xmlns:m="http://schemas.openxmlformats.org/officeDocument/2006/math">
                    <m:nary>
                      <m:naryPr>
                        <m:ctrlPr>
                          <a:rPr lang="en-US" altLang="zh-CN" i="1" smtClean="0">
                            <a:latin typeface="Cambria Math" panose="02040503050406030204" pitchFamily="18" charset="0"/>
                          </a:rPr>
                        </m:ctrlPr>
                      </m:naryPr>
                      <m:sub>
                        <m:r>
                          <a:rPr lang="en-US" altLang="zh-CN" i="1">
                            <a:latin typeface="Cambria Math" panose="02040503050406030204" pitchFamily="18" charset="0"/>
                          </a:rPr>
                          <m:t>𝛼</m:t>
                        </m:r>
                      </m:sub>
                      <m:sup>
                        <m:r>
                          <a:rPr lang="en-US" altLang="zh-CN" b="0" i="1" smtClean="0">
                            <a:latin typeface="Cambria Math" panose="02040503050406030204" pitchFamily="18" charset="0"/>
                          </a:rPr>
                          <m:t>+∞</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𝛼</m:t>
                                </m:r>
                              </m:e>
                            </m:d>
                          </m:e>
                          <m:sup>
                            <m:r>
                              <a:rPr lang="en-US" altLang="zh-CN" i="1">
                                <a:latin typeface="Cambria Math" panose="02040503050406030204" pitchFamily="18" charset="0"/>
                              </a:rPr>
                              <m:t>2</m:t>
                            </m:r>
                          </m:sup>
                        </m:sSup>
                        <m:r>
                          <a:rPr lang="en-US" altLang="zh-CN" i="1">
                            <a:latin typeface="Cambria Math" panose="02040503050406030204" pitchFamily="18" charset="0"/>
                          </a:rPr>
                          <m:t>𝑑𝑥</m:t>
                        </m:r>
                      </m:e>
                    </m:nary>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box>
                          <m:boxPr>
                            <m:ctrlPr>
                              <a:rPr lang="en-US" altLang="zh-CN" b="0" i="1" smtClean="0">
                                <a:latin typeface="Cambria Math" panose="02040503050406030204" pitchFamily="18" charset="0"/>
                              </a:rPr>
                            </m:ctrlPr>
                          </m:boxPr>
                          <m:e>
                            <m:argPr>
                              <m:argSz m:val="-1"/>
                            </m:argP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num>
                              <m:den>
                                <m:r>
                                  <a:rPr lang="en-US" altLang="zh-CN" b="0" i="1" smtClean="0">
                                    <a:latin typeface="Cambria Math" panose="02040503050406030204" pitchFamily="18" charset="0"/>
                                  </a:rPr>
                                  <m:t>𝑏</m:t>
                                </m:r>
                              </m:den>
                            </m:f>
                          </m:e>
                        </m:box>
                      </m:sup>
                    </m:sSup>
                  </m:oMath>
                </a14:m>
                <a:endParaRPr lang="en-US" altLang="zh-CN" dirty="0"/>
              </a:p>
              <a:p>
                <a:r>
                  <a:rPr lang="en-US" altLang="zh-CN" dirty="0"/>
                  <a:t>Quantization Noise:</a:t>
                </a:r>
                <a:endParaRPr lang="en-US" altLang="zh-CN" i="1" dirty="0">
                  <a:latin typeface="Cambria Math" panose="02040503050406030204" pitchFamily="18" charset="0"/>
                </a:endParaRPr>
              </a:p>
              <a:p>
                <a:pPr lvl="1"/>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𝑀</m:t>
                            </m:r>
                          </m:sup>
                        </m:sSup>
                      </m:sup>
                      <m:e>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𝛿</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i="1" smtClean="0">
                                <a:latin typeface="Cambria Math" panose="02040503050406030204" pitchFamily="18" charset="0"/>
                                <a:ea typeface="Cambria Math" panose="02040503050406030204" pitchFamily="18" charset="0"/>
                              </a:rPr>
                              <m:t>𝛿</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e>
                                </m:d>
                              </m:e>
                              <m:sup>
                                <m:r>
                                  <a:rPr lang="en-US" altLang="zh-CN" i="1">
                                    <a:latin typeface="Cambria Math" panose="02040503050406030204" pitchFamily="18" charset="0"/>
                                  </a:rPr>
                                  <m:t>2</m:t>
                                </m:r>
                              </m:sup>
                            </m:sSup>
                            <m:r>
                              <a:rPr lang="en-US" altLang="zh-CN" i="1">
                                <a:latin typeface="Cambria Math" panose="02040503050406030204" pitchFamily="18" charset="0"/>
                              </a:rPr>
                              <m:t>𝑑𝑥</m:t>
                            </m:r>
                          </m:e>
                        </m:nary>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𝛼</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24</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i="1">
                                <a:latin typeface="Cambria Math" panose="02040503050406030204" pitchFamily="18" charset="0"/>
                              </a:rPr>
                              <m:t>𝑀</m:t>
                            </m:r>
                          </m:sup>
                        </m:sSup>
                      </m:den>
                    </m:f>
                  </m:oMath>
                </a14:m>
                <a:endParaRPr lang="en-US" altLang="zh-CN" dirty="0"/>
              </a:p>
            </p:txBody>
          </p:sp>
        </mc:Choice>
        <mc:Fallback xmlns="">
          <p:sp>
            <p:nvSpPr>
              <p:cNvPr id="3" name="文本占位符 2">
                <a:extLst>
                  <a:ext uri="{FF2B5EF4-FFF2-40B4-BE49-F238E27FC236}">
                    <a16:creationId xmlns:a16="http://schemas.microsoft.com/office/drawing/2014/main" id="{57368070-998D-4F70-B17A-4782795731FD}"/>
                  </a:ext>
                </a:extLst>
              </p:cNvPr>
              <p:cNvSpPr>
                <a:spLocks noGrp="1" noRot="1" noChangeAspect="1" noMove="1" noResize="1" noEditPoints="1" noAdjustHandles="1" noChangeArrowheads="1" noChangeShapeType="1" noTextEdit="1"/>
              </p:cNvSpPr>
              <p:nvPr>
                <p:ph type="body" sz="quarter" idx="14"/>
              </p:nvPr>
            </p:nvSpPr>
            <p:spPr>
              <a:xfrm>
                <a:off x="537676" y="1190090"/>
                <a:ext cx="11174254" cy="4765791"/>
              </a:xfrm>
              <a:blipFill>
                <a:blip r:embed="rId3"/>
                <a:stretch>
                  <a:fillRect l="-681" b="-196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7</a:t>
            </a:fld>
            <a:endParaRPr lang="zh-CN" altLang="en-US"/>
          </a:p>
        </p:txBody>
      </p:sp>
      <p:grpSp>
        <p:nvGrpSpPr>
          <p:cNvPr id="8" name="组合 7">
            <a:extLst>
              <a:ext uri="{FF2B5EF4-FFF2-40B4-BE49-F238E27FC236}">
                <a16:creationId xmlns:a16="http://schemas.microsoft.com/office/drawing/2014/main" id="{8AB8DA06-2F37-97F4-5AB7-CAE339C35481}"/>
              </a:ext>
            </a:extLst>
          </p:cNvPr>
          <p:cNvGrpSpPr/>
          <p:nvPr/>
        </p:nvGrpSpPr>
        <p:grpSpPr>
          <a:xfrm>
            <a:off x="8113288" y="2727631"/>
            <a:ext cx="2838478" cy="1402737"/>
            <a:chOff x="8497879" y="1190090"/>
            <a:chExt cx="2838478" cy="1402737"/>
          </a:xfrm>
        </p:grpSpPr>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E68BA79F-462D-59FC-A63B-EDC2744128EA}"/>
                    </a:ext>
                  </a:extLst>
                </p:cNvPr>
                <p:cNvSpPr/>
                <p:nvPr/>
              </p:nvSpPr>
              <p:spPr>
                <a:xfrm>
                  <a:off x="8497879" y="1975881"/>
                  <a:ext cx="2838478" cy="616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假设</a:t>
                  </a:r>
                  <a:r>
                    <a:rPr kumimoji="1" lang="en-US" altLang="zh-CN" dirty="0"/>
                    <a:t>2</a:t>
                  </a:r>
                  <a:r>
                    <a:rPr kumimoji="1" lang="zh-CN" altLang="en-US" dirty="0"/>
                    <a:t>：</a:t>
                  </a:r>
                  <a14:m>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𝑏</m:t>
                          </m:r>
                        </m:den>
                      </m:f>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𝑒</m:t>
                          </m:r>
                        </m:e>
                        <m:sup>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𝑏</m:t>
                              </m:r>
                            </m:den>
                          </m:f>
                        </m:sup>
                      </m:sSup>
                      <m:r>
                        <a:rPr kumimoji="1" lang="zh-CN" altLang="en-US" b="0" i="0" smtClean="0">
                          <a:latin typeface="Cambria Math" panose="02040503050406030204" pitchFamily="18" charset="0"/>
                        </a:rPr>
                        <m:t>  </m:t>
                      </m:r>
                    </m:oMath>
                  </a14:m>
                  <a:endParaRPr kumimoji="1" lang="zh-CN" altLang="en-US" dirty="0"/>
                </a:p>
              </p:txBody>
            </p:sp>
          </mc:Choice>
          <mc:Fallback xmlns="">
            <p:sp>
              <p:nvSpPr>
                <p:cNvPr id="5" name="圆角矩形 4">
                  <a:extLst>
                    <a:ext uri="{FF2B5EF4-FFF2-40B4-BE49-F238E27FC236}">
                      <a16:creationId xmlns:a16="http://schemas.microsoft.com/office/drawing/2014/main" id="{E68BA79F-462D-59FC-A63B-EDC2744128EA}"/>
                    </a:ext>
                  </a:extLst>
                </p:cNvPr>
                <p:cNvSpPr>
                  <a:spLocks noRot="1" noChangeAspect="1" noMove="1" noResize="1" noEditPoints="1" noAdjustHandles="1" noChangeArrowheads="1" noChangeShapeType="1" noTextEdit="1"/>
                </p:cNvSpPr>
                <p:nvPr/>
              </p:nvSpPr>
              <p:spPr>
                <a:xfrm>
                  <a:off x="8497879" y="1975881"/>
                  <a:ext cx="2838478" cy="616946"/>
                </a:xfrm>
                <a:prstGeom prst="round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a:extLst>
                    <a:ext uri="{FF2B5EF4-FFF2-40B4-BE49-F238E27FC236}">
                      <a16:creationId xmlns:a16="http://schemas.microsoft.com/office/drawing/2014/main" id="{0B25744C-83DA-5CFF-D39E-DA267DBA7EFD}"/>
                    </a:ext>
                  </a:extLst>
                </p:cNvPr>
                <p:cNvSpPr/>
                <p:nvPr/>
              </p:nvSpPr>
              <p:spPr>
                <a:xfrm>
                  <a:off x="8497879" y="1190090"/>
                  <a:ext cx="1839816" cy="627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假设</a:t>
                  </a:r>
                  <a:r>
                    <a:rPr kumimoji="1" lang="en-US" altLang="zh-CN" dirty="0"/>
                    <a:t>1</a:t>
                  </a:r>
                  <a:r>
                    <a:rPr kumimoji="1" lang="zh-CN" altLang="en-US" dirty="0"/>
                    <a:t>：</a:t>
                  </a:r>
                  <a14:m>
                    <m:oMath xmlns:m="http://schemas.openxmlformats.org/officeDocument/2006/math">
                      <m:r>
                        <a:rPr kumimoji="1" lang="en-US" altLang="zh-CN" b="0" i="1" smtClean="0">
                          <a:latin typeface="Cambria Math" panose="02040503050406030204" pitchFamily="18" charset="0"/>
                        </a:rPr>
                        <m:t>𝜇</m:t>
                      </m:r>
                      <m:r>
                        <a:rPr kumimoji="1" lang="en-US" altLang="zh-CN" b="0" i="1" smtClean="0">
                          <a:latin typeface="Cambria Math" panose="02040503050406030204" pitchFamily="18" charset="0"/>
                        </a:rPr>
                        <m:t>=0</m:t>
                      </m:r>
                    </m:oMath>
                  </a14:m>
                  <a:endParaRPr kumimoji="1" lang="zh-CN" altLang="en-US" dirty="0"/>
                </a:p>
              </p:txBody>
            </p:sp>
          </mc:Choice>
          <mc:Fallback xmlns="">
            <p:sp>
              <p:nvSpPr>
                <p:cNvPr id="6" name="圆角矩形 5">
                  <a:extLst>
                    <a:ext uri="{FF2B5EF4-FFF2-40B4-BE49-F238E27FC236}">
                      <a16:creationId xmlns:a16="http://schemas.microsoft.com/office/drawing/2014/main" id="{0B25744C-83DA-5CFF-D39E-DA267DBA7EFD}"/>
                    </a:ext>
                  </a:extLst>
                </p:cNvPr>
                <p:cNvSpPr>
                  <a:spLocks noRot="1" noChangeAspect="1" noMove="1" noResize="1" noEditPoints="1" noAdjustHandles="1" noChangeArrowheads="1" noChangeShapeType="1" noTextEdit="1"/>
                </p:cNvSpPr>
                <p:nvPr/>
              </p:nvSpPr>
              <p:spPr>
                <a:xfrm>
                  <a:off x="8497879" y="1190090"/>
                  <a:ext cx="1839816" cy="627961"/>
                </a:xfrm>
                <a:prstGeom prst="round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4348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ACIQ: Fused </a:t>
            </a:r>
            <a:r>
              <a:rPr lang="en-US" altLang="zh-CN" dirty="0" err="1"/>
              <a:t>ReLU</a:t>
            </a:r>
            <a:endParaRPr lang="zh-CN" altLang="en-US" b="0"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537676" y="1190090"/>
                <a:ext cx="11174254" cy="4765791"/>
              </a:xfrm>
            </p:spPr>
            <p:txBody>
              <a:bodyPr/>
              <a:lstStyle/>
              <a:p>
                <a:r>
                  <a:rPr lang="en-US" altLang="zh-CN" b="1" dirty="0"/>
                  <a:t>Clipping Range: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𝑚𝑖𝑛</m:t>
                        </m:r>
                        <m:r>
                          <a:rPr lang="en-US" altLang="zh-CN" b="0">
                            <a:latin typeface="Cambria Math" panose="02040503050406030204" pitchFamily="18" charset="0"/>
                          </a:rPr>
                          <m:t>,</m:t>
                        </m:r>
                        <m:r>
                          <a:rPr lang="en-US" altLang="zh-CN" b="0" i="1">
                            <a:latin typeface="Cambria Math" panose="02040503050406030204" pitchFamily="18" charset="0"/>
                          </a:rPr>
                          <m:t>𝑚𝑎𝑥</m:t>
                        </m:r>
                      </m:e>
                    </m:d>
                    <m:r>
                      <a:rPr lang="en-US" altLang="zh-CN" b="0" i="1">
                        <a:latin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𝛼</m:t>
                        </m:r>
                      </m:e>
                    </m:d>
                  </m:oMath>
                </a14:m>
                <a:endParaRPr lang="en-US" altLang="zh-CN" b="0" dirty="0"/>
              </a:p>
              <a:p>
                <a:r>
                  <a:rPr lang="en-US" altLang="zh-CN" dirty="0"/>
                  <a:t>MSE:</a:t>
                </a:r>
              </a:p>
              <a:p>
                <a:pPr lvl="1"/>
                <a:r>
                  <a:rPr lang="en-US" altLang="zh-CN" dirty="0"/>
                  <a:t>Minimize: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e>
                          <m:sup>
                            <m:r>
                              <a:rPr lang="en-US" altLang="zh-CN" i="1">
                                <a:latin typeface="Cambria Math" panose="02040503050406030204" pitchFamily="18" charset="0"/>
                              </a:rPr>
                              <m:t>2</m:t>
                            </m:r>
                          </m:sup>
                        </m:sSup>
                      </m:e>
                    </m:d>
                    <m:r>
                      <a:rPr lang="en-US" altLang="zh-CN" b="1"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a:latin typeface="Cambria Math" panose="02040503050406030204" pitchFamily="18" charset="0"/>
                          </a:rPr>
                          <m:t>𝐸</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a:latin typeface="Cambria Math" panose="02040503050406030204" pitchFamily="18" charset="0"/>
                                      </a:rPr>
                                      <m:t>𝑋</m:t>
                                    </m:r>
                                    <m:r>
                                      <a:rPr lang="en-US" altLang="zh-CN" b="0" i="1">
                                        <a:latin typeface="Cambria Math" panose="02040503050406030204" pitchFamily="18" charset="0"/>
                                      </a:rPr>
                                      <m:t>−</m:t>
                                    </m:r>
                                    <m:r>
                                      <a:rPr lang="en-US" altLang="zh-CN" b="0" i="1">
                                        <a:latin typeface="Cambria Math" panose="02040503050406030204" pitchFamily="18" charset="0"/>
                                      </a:rPr>
                                      <m:t>𝑄</m:t>
                                    </m:r>
                                    <m:d>
                                      <m:dPr>
                                        <m:ctrlPr>
                                          <a:rPr lang="en-US" altLang="zh-CN" i="1">
                                            <a:latin typeface="Cambria Math" panose="02040503050406030204" pitchFamily="18" charset="0"/>
                                          </a:rPr>
                                        </m:ctrlPr>
                                      </m:dPr>
                                      <m:e>
                                        <m:r>
                                          <a:rPr lang="en-US" altLang="zh-CN" b="0" i="1">
                                            <a:latin typeface="Cambria Math" panose="02040503050406030204" pitchFamily="18" charset="0"/>
                                          </a:rPr>
                                          <m:t>𝑋</m:t>
                                        </m:r>
                                      </m:e>
                                    </m:d>
                                  </m:e>
                                </m:d>
                              </m:e>
                              <m:sup>
                                <m:r>
                                  <a:rPr lang="en-US" altLang="zh-CN" b="0" i="1">
                                    <a:latin typeface="Cambria Math" panose="02040503050406030204" pitchFamily="18" charset="0"/>
                                  </a:rPr>
                                  <m:t>2</m:t>
                                </m:r>
                              </m:sup>
                            </m:sSup>
                          </m:e>
                        </m:d>
                      </m:num>
                      <m:den>
                        <m:r>
                          <a:rPr lang="en-US" altLang="zh-CN" b="0" i="1" smtClean="0">
                            <a:latin typeface="Cambria Math" panose="02040503050406030204" pitchFamily="18" charset="0"/>
                          </a:rPr>
                          <m:t>𝜕𝛼</m:t>
                        </m:r>
                      </m:den>
                    </m:f>
                    <m:r>
                      <a:rPr lang="en-US" altLang="zh-CN" b="0" i="1" smtClean="0">
                        <a:latin typeface="Cambria Math" panose="02040503050406030204" pitchFamily="18" charset="0"/>
                      </a:rPr>
                      <m:t>=0</m:t>
                    </m:r>
                  </m:oMath>
                </a14:m>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𝛼</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24</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i="1">
                                        <a:latin typeface="Cambria Math" panose="02040503050406030204" pitchFamily="18" charset="0"/>
                                      </a:rPr>
                                      <m:t>𝑀</m:t>
                                    </m:r>
                                  </m:sup>
                                </m:sSup>
                              </m:den>
                            </m:f>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box>
                                  <m:boxPr>
                                    <m:ctrlPr>
                                      <a:rPr lang="en-US" altLang="zh-CN" i="1">
                                        <a:latin typeface="Cambria Math" panose="02040503050406030204" pitchFamily="18" charset="0"/>
                                      </a:rPr>
                                    </m:ctrlPr>
                                  </m:boxPr>
                                  <m:e>
                                    <m:argPr>
                                      <m:argSz m:val="-1"/>
                                    </m:argPr>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𝑏</m:t>
                                        </m:r>
                                      </m:den>
                                    </m:f>
                                  </m:e>
                                </m:box>
                              </m:sup>
                            </m:sSup>
                          </m:e>
                        </m:d>
                      </m:e>
                      <m:sup>
                        <m:r>
                          <a:rPr lang="en-US" altLang="zh-CN" b="0" i="0" smtClean="0">
                            <a:latin typeface="Cambria Math" panose="02040503050406030204" pitchFamily="18" charset="0"/>
                          </a:rPr>
                          <m:t>′</m:t>
                        </m:r>
                      </m:sup>
                    </m:sSup>
                    <m:r>
                      <a:rPr lang="en-US" altLang="zh-CN" b="0" i="0"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b="0" i="1" smtClean="0">
                            <a:latin typeface="Cambria Math" panose="02040503050406030204" pitchFamily="18" charset="0"/>
                          </a:rPr>
                          <m:t>𝛼</m:t>
                        </m:r>
                      </m:num>
                      <m:den>
                        <m:r>
                          <a:rPr lang="en-US" altLang="zh-CN" b="0" i="1" smtClean="0">
                            <a:latin typeface="Cambria Math" panose="02040503050406030204" pitchFamily="18" charset="0"/>
                          </a:rPr>
                          <m:t>3</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b="0" i="1" smtClean="0">
                                <a:latin typeface="Cambria Math" panose="02040503050406030204" pitchFamily="18" charset="0"/>
                              </a:rPr>
                              <m:t>(</m:t>
                            </m:r>
                            <m:r>
                              <a:rPr lang="en-US" altLang="zh-CN" i="1">
                                <a:latin typeface="Cambria Math" panose="02040503050406030204" pitchFamily="18" charset="0"/>
                              </a:rPr>
                              <m:t>𝑀</m:t>
                            </m:r>
                            <m:r>
                              <a:rPr lang="en-US" altLang="zh-CN" b="0" i="1" smtClean="0">
                                <a:latin typeface="Cambria Math" panose="02040503050406030204" pitchFamily="18" charset="0"/>
                              </a:rPr>
                              <m:t>+1)</m:t>
                            </m:r>
                          </m:sup>
                        </m:sSup>
                      </m:den>
                    </m:f>
                    <m:r>
                      <a:rPr lang="en-US" altLang="zh-CN" b="0" i="0" smtClean="0">
                        <a:latin typeface="Cambria Math" panose="02040503050406030204" pitchFamily="18" charset="0"/>
                      </a:rPr>
                      <m:t>−</m:t>
                    </m:r>
                    <m:r>
                      <a:rPr lang="en-US" altLang="zh-CN" b="0" i="1" smtClean="0">
                        <a:latin typeface="Cambria Math" panose="02040503050406030204" pitchFamily="18" charset="0"/>
                      </a:rPr>
                      <m:t>𝑏</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box>
                          <m:boxPr>
                            <m:ctrlPr>
                              <a:rPr lang="en-US" altLang="zh-CN" i="1">
                                <a:latin typeface="Cambria Math" panose="02040503050406030204" pitchFamily="18" charset="0"/>
                              </a:rPr>
                            </m:ctrlPr>
                          </m:boxPr>
                          <m:e>
                            <m:argPr>
                              <m:argSz m:val="-1"/>
                            </m:argPr>
                            <m:f>
                              <m:fPr>
                                <m:ctrlPr>
                                  <a:rPr lang="en-US" altLang="zh-CN" i="1">
                                    <a:latin typeface="Cambria Math" panose="02040503050406030204" pitchFamily="18" charset="0"/>
                                  </a:rPr>
                                </m:ctrlPr>
                              </m:fPr>
                              <m:num>
                                <m:r>
                                  <a:rPr lang="en-US" altLang="zh-CN" i="1">
                                    <a:latin typeface="Cambria Math" panose="02040503050406030204" pitchFamily="18" charset="0"/>
                                  </a:rPr>
                                  <m:t>𝛼</m:t>
                                </m:r>
                              </m:num>
                              <m:den>
                                <m:r>
                                  <a:rPr lang="en-US" altLang="zh-CN" i="1">
                                    <a:latin typeface="Cambria Math" panose="02040503050406030204" pitchFamily="18" charset="0"/>
                                  </a:rPr>
                                  <m:t>𝑏</m:t>
                                </m:r>
                              </m:den>
                            </m:f>
                          </m:e>
                        </m:box>
                      </m:sup>
                    </m:sSup>
                    <m:r>
                      <a:rPr lang="en-US" altLang="zh-CN" b="0" i="1" smtClean="0">
                        <a:latin typeface="Cambria Math" panose="02040503050406030204" pitchFamily="18" charset="0"/>
                      </a:rPr>
                      <m:t>=0</m:t>
                    </m:r>
                  </m:oMath>
                </a14:m>
                <a:endParaRPr lang="en-US" altLang="zh-CN" dirty="0"/>
              </a:p>
              <a:p>
                <a:pPr lvl="1"/>
                <a:endParaRPr lang="en-US" altLang="zh-CN" dirty="0"/>
              </a:p>
            </p:txBody>
          </p:sp>
        </mc:Choice>
        <mc:Fallback xmlns="">
          <p:sp>
            <p:nvSpPr>
              <p:cNvPr id="3" name="文本占位符 2">
                <a:extLst>
                  <a:ext uri="{FF2B5EF4-FFF2-40B4-BE49-F238E27FC236}">
                    <a16:creationId xmlns:a16="http://schemas.microsoft.com/office/drawing/2014/main" id="{57368070-998D-4F70-B17A-4782795731FD}"/>
                  </a:ext>
                </a:extLst>
              </p:cNvPr>
              <p:cNvSpPr>
                <a:spLocks noGrp="1" noRot="1" noChangeAspect="1" noMove="1" noResize="1" noEditPoints="1" noAdjustHandles="1" noChangeArrowheads="1" noChangeShapeType="1" noTextEdit="1"/>
              </p:cNvSpPr>
              <p:nvPr>
                <p:ph type="body" sz="quarter" idx="14"/>
              </p:nvPr>
            </p:nvSpPr>
            <p:spPr>
              <a:xfrm>
                <a:off x="537676" y="1190090"/>
                <a:ext cx="11174254" cy="4765791"/>
              </a:xfrm>
              <a:blipFill>
                <a:blip r:embed="rId3"/>
                <a:stretch>
                  <a:fillRect l="-6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8</a:t>
            </a:fld>
            <a:endParaRPr lang="zh-CN" altLang="en-US"/>
          </a:p>
        </p:txBody>
      </p:sp>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DA455610-03EA-FB40-18CD-3BBDA8723C17}"/>
                  </a:ext>
                </a:extLst>
              </p:cNvPr>
              <p:cNvSpPr/>
              <p:nvPr/>
            </p:nvSpPr>
            <p:spPr>
              <a:xfrm>
                <a:off x="8240616" y="3529509"/>
                <a:ext cx="3183876" cy="878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3⋅</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m:t>
                            </m:r>
                            <m:r>
                              <a:rPr lang="en-US" altLang="zh-CN" b="0" i="1" smtClean="0">
                                <a:latin typeface="Cambria Math" panose="02040503050406030204" pitchFamily="18" charset="0"/>
                              </a:rPr>
                              <m:t>(</m:t>
                            </m:r>
                            <m:r>
                              <a:rPr lang="en-US" altLang="zh-CN" i="1">
                                <a:latin typeface="Cambria Math" panose="02040503050406030204" pitchFamily="18" charset="0"/>
                              </a:rPr>
                              <m:t>𝑀</m:t>
                            </m:r>
                            <m:r>
                              <a:rPr lang="en-US" altLang="zh-CN" b="0" i="1" smtClean="0">
                                <a:latin typeface="Cambria Math" panose="02040503050406030204" pitchFamily="18" charset="0"/>
                              </a:rPr>
                              <m:t>+1)</m:t>
                            </m:r>
                          </m:sup>
                        </m:sSup>
                      </m:den>
                    </m:f>
                    <m:r>
                      <m:rPr>
                        <m:sty m:val="p"/>
                      </m:rPr>
                      <a:rPr lang="en-US" altLang="zh-CN" i="1">
                        <a:latin typeface="Cambria Math" panose="02040503050406030204" pitchFamily="18" charset="0"/>
                      </a:rPr>
                      <m:t>x</m:t>
                    </m:r>
                    <m:r>
                      <a:rPr lang="en-US" altLang="zh-CN" b="0" i="0" smtClean="0">
                        <a:latin typeface="Cambria Math" panose="02040503050406030204" pitchFamily="18" charset="0"/>
                      </a:rPr>
                      <m:t>=</m:t>
                    </m:r>
                    <m:r>
                      <a:rPr lang="en-US" altLang="zh-CN" b="0" i="1" smtClean="0">
                        <a:latin typeface="Cambria Math" panose="02040503050406030204" pitchFamily="18" charset="0"/>
                      </a:rPr>
                      <m:t>𝑏</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𝑥</m:t>
                        </m:r>
                      </m:sup>
                    </m:sSup>
                  </m:oMath>
                </a14:m>
                <a:r>
                  <a:rPr kumimoji="1" lang="en-US" altLang="zh-CN" dirty="0"/>
                  <a:t>  </a:t>
                </a:r>
                <a:r>
                  <a:rPr kumimoji="1" lang="zh-CN" altLang="en-US" dirty="0"/>
                  <a:t>求数值解</a:t>
                </a:r>
              </a:p>
            </p:txBody>
          </p:sp>
        </mc:Choice>
        <mc:Fallback xmlns="">
          <p:sp>
            <p:nvSpPr>
              <p:cNvPr id="5" name="圆角矩形 4">
                <a:extLst>
                  <a:ext uri="{FF2B5EF4-FFF2-40B4-BE49-F238E27FC236}">
                    <a16:creationId xmlns:a16="http://schemas.microsoft.com/office/drawing/2014/main" id="{DA455610-03EA-FB40-18CD-3BBDA8723C17}"/>
                  </a:ext>
                </a:extLst>
              </p:cNvPr>
              <p:cNvSpPr>
                <a:spLocks noRot="1" noChangeAspect="1" noMove="1" noResize="1" noEditPoints="1" noAdjustHandles="1" noChangeArrowheads="1" noChangeShapeType="1" noTextEdit="1"/>
              </p:cNvSpPr>
              <p:nvPr/>
            </p:nvSpPr>
            <p:spPr>
              <a:xfrm>
                <a:off x="8240616" y="3529509"/>
                <a:ext cx="3183876" cy="878595"/>
              </a:xfrm>
              <a:prstGeom prst="round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2FC5D3-356A-8629-99A1-BF1C97D47476}"/>
              </a:ext>
            </a:extLst>
          </p:cNvPr>
          <p:cNvGrpSpPr/>
          <p:nvPr/>
        </p:nvGrpSpPr>
        <p:grpSpPr>
          <a:xfrm>
            <a:off x="1064044" y="4641727"/>
            <a:ext cx="9551085" cy="1314154"/>
            <a:chOff x="1064044" y="4641727"/>
            <a:chExt cx="9551085" cy="1314154"/>
          </a:xfrm>
        </p:grpSpPr>
        <p:pic>
          <p:nvPicPr>
            <p:cNvPr id="7" name="图片 6">
              <a:extLst>
                <a:ext uri="{FF2B5EF4-FFF2-40B4-BE49-F238E27FC236}">
                  <a16:creationId xmlns:a16="http://schemas.microsoft.com/office/drawing/2014/main" id="{E03C9770-53E9-F454-10A1-8237337D53AE}"/>
                </a:ext>
              </a:extLst>
            </p:cNvPr>
            <p:cNvPicPr>
              <a:picLocks noChangeAspect="1"/>
            </p:cNvPicPr>
            <p:nvPr/>
          </p:nvPicPr>
          <p:blipFill>
            <a:blip r:embed="rId5"/>
            <a:stretch>
              <a:fillRect/>
            </a:stretch>
          </p:blipFill>
          <p:spPr>
            <a:xfrm>
              <a:off x="1064044" y="4641727"/>
              <a:ext cx="9551085" cy="1314154"/>
            </a:xfrm>
            <a:prstGeom prst="rect">
              <a:avLst/>
            </a:prstGeom>
          </p:spPr>
        </p:pic>
        <p:pic>
          <p:nvPicPr>
            <p:cNvPr id="6" name="图片 5">
              <a:extLst>
                <a:ext uri="{FF2B5EF4-FFF2-40B4-BE49-F238E27FC236}">
                  <a16:creationId xmlns:a16="http://schemas.microsoft.com/office/drawing/2014/main" id="{7774D82A-4EC9-5E97-7846-06D521C3E069}"/>
                </a:ext>
              </a:extLst>
            </p:cNvPr>
            <p:cNvPicPr>
              <a:picLocks noChangeAspect="1"/>
            </p:cNvPicPr>
            <p:nvPr/>
          </p:nvPicPr>
          <p:blipFill>
            <a:blip r:embed="rId6"/>
            <a:stretch>
              <a:fillRect/>
            </a:stretch>
          </p:blipFill>
          <p:spPr>
            <a:xfrm>
              <a:off x="1152179" y="4666515"/>
              <a:ext cx="9462949" cy="882138"/>
            </a:xfrm>
            <a:prstGeom prst="rect">
              <a:avLst/>
            </a:prstGeom>
          </p:spPr>
        </p:pic>
      </p:grpSp>
    </p:spTree>
    <p:extLst>
      <p:ext uri="{BB962C8B-B14F-4D97-AF65-F5344CB8AC3E}">
        <p14:creationId xmlns:p14="http://schemas.microsoft.com/office/powerpoint/2010/main" val="1742456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ACIQ</a:t>
            </a:r>
            <a:r>
              <a:rPr lang="zh-CN" altLang="en-US" dirty="0"/>
              <a:t>实现</a:t>
            </a:r>
            <a:endParaRPr lang="zh-CN" altLang="en-US" b="0" dirty="0"/>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537676" y="1190090"/>
            <a:ext cx="11174254" cy="4765791"/>
          </a:xfrm>
        </p:spPr>
        <p:txBody>
          <a:bodyPr/>
          <a:lstStyle/>
          <a:p>
            <a:r>
              <a:rPr lang="en-GB" altLang="zh-CN" dirty="0"/>
              <a:t>Load data and pretrained model</a:t>
            </a:r>
          </a:p>
          <a:p>
            <a:r>
              <a:rPr lang="zh-CN" altLang="en-US" dirty="0"/>
              <a:t>换层：</a:t>
            </a:r>
            <a:endParaRPr lang="en-US" altLang="zh-CN" dirty="0"/>
          </a:p>
          <a:p>
            <a:pPr lvl="1"/>
            <a:r>
              <a:rPr lang="en-US" altLang="zh-CN" dirty="0"/>
              <a:t>forward</a:t>
            </a:r>
            <a:r>
              <a:rPr lang="zh-CN" altLang="en-US" dirty="0"/>
              <a:t>函数对输出进行量化与反量化</a:t>
            </a:r>
            <a:r>
              <a:rPr lang="en-US" altLang="zh-CN" dirty="0"/>
              <a:t>(8bit)</a:t>
            </a:r>
          </a:p>
          <a:p>
            <a:r>
              <a:rPr lang="en-GB" altLang="zh-CN" dirty="0"/>
              <a:t>Mark </a:t>
            </a:r>
            <a:r>
              <a:rPr lang="en-GB" altLang="zh-CN" dirty="0" err="1"/>
              <a:t>ReLU</a:t>
            </a:r>
            <a:endParaRPr lang="en-GB" altLang="zh-CN" dirty="0"/>
          </a:p>
          <a:p>
            <a:pPr lvl="1"/>
            <a:r>
              <a:rPr lang="zh-CN" altLang="en-GB" dirty="0"/>
              <a:t>标记</a:t>
            </a:r>
            <a:r>
              <a:rPr lang="zh-CN" altLang="en-US" dirty="0"/>
              <a:t>哪些层的输出使用</a:t>
            </a:r>
            <a:r>
              <a:rPr lang="en-US" altLang="zh-CN" dirty="0" err="1"/>
              <a:t>ACIQ+Fused_ReLU</a:t>
            </a:r>
            <a:r>
              <a:rPr lang="zh-CN" altLang="en-US" dirty="0"/>
              <a:t>量化</a:t>
            </a:r>
            <a:endParaRPr lang="en-GB" altLang="zh-CN" dirty="0"/>
          </a:p>
          <a:p>
            <a:r>
              <a:rPr lang="en-GB" altLang="zh-CN" dirty="0" err="1"/>
              <a:t>BatchNorm</a:t>
            </a:r>
            <a:r>
              <a:rPr lang="en-GB" altLang="zh-CN" dirty="0"/>
              <a:t> Folding</a:t>
            </a:r>
          </a:p>
          <a:p>
            <a:r>
              <a:rPr lang="zh-CN" altLang="en-US" dirty="0"/>
              <a:t>使用</a:t>
            </a:r>
            <a:r>
              <a:rPr lang="en-US" altLang="zh-CN" dirty="0"/>
              <a:t>minmax</a:t>
            </a:r>
            <a:r>
              <a:rPr lang="zh-CN" altLang="en-US" dirty="0"/>
              <a:t>范围</a:t>
            </a:r>
            <a:r>
              <a:rPr lang="zh-CN" altLang="en-GB" dirty="0"/>
              <a:t>量化</a:t>
            </a:r>
            <a:r>
              <a:rPr lang="en-US" altLang="zh-CN" dirty="0"/>
              <a:t>weight(8bit)+bias</a:t>
            </a:r>
            <a:r>
              <a:rPr lang="zh-CN" altLang="en-US" dirty="0"/>
              <a:t> </a:t>
            </a:r>
            <a:r>
              <a:rPr lang="en-US" altLang="zh-CN" dirty="0"/>
              <a:t>correction</a:t>
            </a:r>
            <a:endParaRPr lang="en-GB" altLang="zh-CN" dirty="0"/>
          </a:p>
          <a:p>
            <a:endParaRPr lang="en-US" altLang="zh-CN" dirty="0"/>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9</a:t>
            </a:fld>
            <a:endParaRPr lang="zh-CN" altLang="en-US"/>
          </a:p>
        </p:txBody>
      </p:sp>
    </p:spTree>
    <p:extLst>
      <p:ext uri="{BB962C8B-B14F-4D97-AF65-F5344CB8AC3E}">
        <p14:creationId xmlns:p14="http://schemas.microsoft.com/office/powerpoint/2010/main" val="1672486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14088</TotalTime>
  <Words>1450</Words>
  <Application>Microsoft Macintosh PowerPoint</Application>
  <PresentationFormat>宽屏</PresentationFormat>
  <Paragraphs>219</Paragraphs>
  <Slides>21</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微软雅黑</vt:lpstr>
      <vt:lpstr>Arial</vt:lpstr>
      <vt:lpstr>Book Antiqua</vt:lpstr>
      <vt:lpstr>Cambria Math</vt:lpstr>
      <vt:lpstr>Wingdings</vt:lpstr>
      <vt:lpstr>赤霞朱主题​​</vt:lpstr>
      <vt:lpstr>PowerPoint 演示文稿</vt:lpstr>
      <vt:lpstr>PowerPoint 演示文稿</vt:lpstr>
      <vt:lpstr>PowerPoint 演示文稿</vt:lpstr>
      <vt:lpstr>ACIQ</vt:lpstr>
      <vt:lpstr>PowerPoint 演示文稿</vt:lpstr>
      <vt:lpstr>PowerPoint 演示文稿</vt:lpstr>
      <vt:lpstr>PowerPoint 演示文稿</vt:lpstr>
      <vt:lpstr>PowerPoint 演示文稿</vt:lpstr>
      <vt:lpstr>PowerPoint 演示文稿</vt:lpstr>
      <vt:lpstr>PowerPoint 演示文稿</vt:lpstr>
      <vt:lpstr>Adaround</vt:lpstr>
      <vt:lpstr>PowerPoint 演示文稿</vt:lpstr>
      <vt:lpstr>PowerPoint 演示文稿</vt:lpstr>
      <vt:lpstr>PowerPoint 演示文稿</vt:lpstr>
      <vt:lpstr>PowerPoint 演示文稿</vt:lpstr>
      <vt:lpstr>PowerPoint 演示文稿</vt:lpstr>
      <vt:lpstr>PowerPoint 演示文稿</vt:lpstr>
      <vt:lpstr>分析与讨论</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Microsoft Office User</cp:lastModifiedBy>
  <cp:revision>375</cp:revision>
  <dcterms:created xsi:type="dcterms:W3CDTF">2019-01-23T14:14:04Z</dcterms:created>
  <dcterms:modified xsi:type="dcterms:W3CDTF">2023-01-02T04:26:48Z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